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7" r:id="rId2"/>
    <p:sldId id="263" r:id="rId3"/>
    <p:sldId id="259" r:id="rId4"/>
    <p:sldId id="262" r:id="rId5"/>
    <p:sldId id="274" r:id="rId6"/>
    <p:sldId id="267" r:id="rId7"/>
    <p:sldId id="270" r:id="rId8"/>
    <p:sldId id="268" r:id="rId9"/>
    <p:sldId id="269" r:id="rId10"/>
    <p:sldId id="271" r:id="rId11"/>
    <p:sldId id="272" r:id="rId12"/>
    <p:sldId id="265" r:id="rId13"/>
    <p:sldId id="261" r:id="rId14"/>
    <p:sldId id="266" r:id="rId15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htinen Eeva" initials="LE" lastIdx="5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F363B"/>
    <a:srgbClr val="00965E"/>
    <a:srgbClr val="EE353B"/>
    <a:srgbClr val="FF0000"/>
    <a:srgbClr val="005EB8"/>
    <a:srgbClr val="FFC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0" autoAdjust="0"/>
    <p:restoredTop sz="80094" autoAdjust="0"/>
  </p:normalViewPr>
  <p:slideViewPr>
    <p:cSldViewPr snapToGrid="0" snapToObjects="1">
      <p:cViewPr>
        <p:scale>
          <a:sx n="112" d="100"/>
          <a:sy n="112" d="100"/>
        </p:scale>
        <p:origin x="1566" y="2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3" d="100"/>
          <a:sy n="93" d="100"/>
        </p:scale>
        <p:origin x="402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CCC29D-C729-694F-A788-B5007BCA57F6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40BB66-2831-4C42-9675-9DAB39629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43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AFD53-F29D-C94E-BF8B-0D8B7431C954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64E42-DED0-9246-9B1B-B67105F62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9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35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100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400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3" Type="http://schemas.openxmlformats.org/officeDocument/2006/relationships/hyperlink" Target="https://www.facebook.com/aaltobiz/" TargetMode="External"/><Relationship Id="rId7" Type="http://schemas.openxmlformats.org/officeDocument/2006/relationships/hyperlink" Target="https://twitter.com/AaltoBIZ" TargetMode="External"/><Relationship Id="rId12" Type="http://schemas.openxmlformats.org/officeDocument/2006/relationships/image" Target="../media/image8.png"/><Relationship Id="rId2" Type="http://schemas.openxmlformats.org/officeDocument/2006/relationships/hyperlink" Target="http://biz.aalto.fi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hyperlink" Target="http://www.aalto.fi/snapchat/" TargetMode="External"/><Relationship Id="rId5" Type="http://schemas.openxmlformats.org/officeDocument/2006/relationships/hyperlink" Target="https://www.instagram.com/aaltouniversity/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hyperlink" Target="https://www.youtube.com/user/aaltouniversity" TargetMode="External"/><Relationship Id="rId1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Header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31800" y="1638135"/>
            <a:ext cx="7948556" cy="663264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1800" y="2571750"/>
            <a:ext cx="7998597" cy="501388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No Image - Sub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5966372" y="4215388"/>
            <a:ext cx="2464025" cy="29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5966372" y="4509807"/>
            <a:ext cx="2464025" cy="29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2" name="Kuva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7895"/>
            <a:ext cx="1734813" cy="1675605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5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 Body slide - Text - Full blee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/>
          <p:cNvSpPr/>
          <p:nvPr userDrawn="1"/>
        </p:nvSpPr>
        <p:spPr>
          <a:xfrm>
            <a:off x="-1066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87339" y="1347789"/>
            <a:ext cx="4150122" cy="293891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2100" b="1" smtClean="0">
                <a:solidFill>
                  <a:srgbClr val="FFFFFF"/>
                </a:solidFill>
              </a:defRPr>
            </a:lvl1pPr>
            <a:lvl2pPr marL="628650" indent="-285750">
              <a:buFont typeface="Arial" panose="020B0604020202020204" pitchFamily="34" charset="0"/>
              <a:buChar char="•"/>
              <a:defRPr sz="2100">
                <a:solidFill>
                  <a:srgbClr val="FFFFFF"/>
                </a:solidFill>
              </a:defRPr>
            </a:lvl2pPr>
            <a:lvl3pPr marL="804863" indent="-176213">
              <a:buFont typeface="Arial" panose="020B0604020202020204" pitchFamily="34" charset="0"/>
              <a:buChar char="•"/>
              <a:defRPr sz="1600">
                <a:solidFill>
                  <a:srgbClr val="FFFFFF"/>
                </a:solidFill>
              </a:defRPr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8" y="21510"/>
            <a:ext cx="8497093" cy="11534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706540" y="1347788"/>
            <a:ext cx="4077891" cy="294060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2000" b="1">
                <a:solidFill>
                  <a:srgbClr val="FFFFFF"/>
                </a:solidFill>
              </a:defRPr>
            </a:lvl1pPr>
            <a:lvl2pPr marL="628650" indent="-285750">
              <a:buFont typeface="Arial" panose="020B0604020202020204" pitchFamily="34" charset="0"/>
              <a:buChar char="•"/>
              <a:defRPr sz="2100">
                <a:solidFill>
                  <a:srgbClr val="FFFFFF"/>
                </a:solidFill>
              </a:defRPr>
            </a:lvl2pPr>
            <a:lvl3pPr marL="804863" indent="-176213">
              <a:buFont typeface="Arial" panose="020B0604020202020204" pitchFamily="34" charset="0"/>
              <a:buChar char="•"/>
              <a:defRPr sz="1600">
                <a:solidFill>
                  <a:srgbClr val="FFFFFF"/>
                </a:solidFill>
              </a:defRPr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</p:txBody>
      </p:sp>
      <p:pic>
        <p:nvPicPr>
          <p:cNvPr id="10" name="Kuva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1969868" cy="856800"/>
          </a:xfrm>
          <a:prstGeom prst="rect">
            <a:avLst/>
          </a:prstGeom>
        </p:spPr>
      </p:pic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62DDC196-D49A-4DB6-A68D-238E3C73DA3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51265EED-F2E6-43DA-B5C9-706015FF2F7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E5011BD5-68CE-472A-A314-532B85BA474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95" userDrawn="1">
          <p15:clr>
            <a:srgbClr val="FBAE40"/>
          </p15:clr>
        </p15:guide>
        <p15:guide id="2" pos="2965" userDrawn="1">
          <p15:clr>
            <a:srgbClr val="FBAE40"/>
          </p15:clr>
        </p15:guide>
        <p15:guide id="3" orient="horz" pos="849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. Body slide -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8" y="28435"/>
            <a:ext cx="8497093" cy="10070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 </a:t>
            </a:r>
          </a:p>
        </p:txBody>
      </p:sp>
      <p:sp>
        <p:nvSpPr>
          <p:cNvPr id="6" name="Table Placeholder 12">
            <a:extLst>
              <a:ext uri="{FF2B5EF4-FFF2-40B4-BE49-F238E27FC236}">
                <a16:creationId xmlns:a16="http://schemas.microsoft.com/office/drawing/2014/main" id="{D90CC8CD-0F46-F240-AF4E-99DE2A9ECF91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287338" y="1208314"/>
            <a:ext cx="8497093" cy="30756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</a:t>
            </a:r>
            <a:r>
              <a:rPr lang="fi-FI" dirty="0" err="1"/>
              <a:t>icon</a:t>
            </a:r>
            <a:r>
              <a:rPr lang="fi-FI" dirty="0"/>
              <a:t> to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table</a:t>
            </a:r>
            <a:endParaRPr lang="fi-FI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D4CDEE4-AFAC-4BB1-B02E-FDE939F20D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78800" y="4848629"/>
            <a:ext cx="2057400" cy="172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2C686F0-0C1B-46BD-9DE7-A93BAA6AC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78800" y="4672740"/>
            <a:ext cx="2057400" cy="175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9" name="Alatunnisteen paikkamerkki 1">
            <a:extLst>
              <a:ext uri="{FF2B5EF4-FFF2-40B4-BE49-F238E27FC236}">
                <a16:creationId xmlns:a16="http://schemas.microsoft.com/office/drawing/2014/main" id="{4338FCB4-9412-423F-84B9-91EDDBA250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49200"/>
            <a:ext cx="3086100" cy="172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920564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00" userDrawn="1">
          <p15:clr>
            <a:srgbClr val="FBAE40"/>
          </p15:clr>
        </p15:guide>
        <p15:guide id="4" pos="5534" userDrawn="1">
          <p15:clr>
            <a:srgbClr val="FBAE40"/>
          </p15:clr>
        </p15:guide>
        <p15:guide id="5" orient="horz" pos="327" userDrawn="1">
          <p15:clr>
            <a:srgbClr val="FBAE40"/>
          </p15:clr>
        </p15:guide>
        <p15:guide id="6" pos="2795" userDrawn="1">
          <p15:clr>
            <a:srgbClr val="FBAE40"/>
          </p15:clr>
        </p15:guide>
        <p15:guide id="7" pos="296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. Body slide - 2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uva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14" name="Table Placeholder 12">
            <a:extLst>
              <a:ext uri="{FF2B5EF4-FFF2-40B4-BE49-F238E27FC236}">
                <a16:creationId xmlns:a16="http://schemas.microsoft.com/office/drawing/2014/main" id="{BBBD8CFA-2274-400B-84ED-AD95B6C224E6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287338" y="1198547"/>
            <a:ext cx="5486014" cy="14437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</a:t>
            </a:r>
            <a:r>
              <a:rPr lang="fi-FI" dirty="0" err="1"/>
              <a:t>icon</a:t>
            </a:r>
            <a:r>
              <a:rPr lang="fi-FI" dirty="0"/>
              <a:t> to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table</a:t>
            </a:r>
            <a:endParaRPr lang="fi-FI" dirty="0"/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93B047F6-3228-402F-9203-526F72E0AFAD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287338" y="2803849"/>
            <a:ext cx="5486014" cy="14801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</a:t>
            </a:r>
            <a:r>
              <a:rPr lang="fi-FI" dirty="0" err="1"/>
              <a:t>icon</a:t>
            </a:r>
            <a:r>
              <a:rPr lang="fi-FI" dirty="0"/>
              <a:t> to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table</a:t>
            </a:r>
            <a:endParaRPr lang="fi-FI" dirty="0"/>
          </a:p>
        </p:txBody>
      </p:sp>
      <p:sp>
        <p:nvSpPr>
          <p:cNvPr id="2" name="Suorakulmio 1"/>
          <p:cNvSpPr/>
          <p:nvPr userDrawn="1"/>
        </p:nvSpPr>
        <p:spPr>
          <a:xfrm>
            <a:off x="6288119" y="1198545"/>
            <a:ext cx="2167128" cy="3112021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013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8" y="27451"/>
            <a:ext cx="8167909" cy="10095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4722C4-26CA-4157-95A3-B7176EEF8B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58279" y="1450909"/>
            <a:ext cx="1624668" cy="26235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lang="en-US" sz="1700" b="1" kern="1200" dirty="0" smtClean="0">
                <a:solidFill>
                  <a:schemeClr val="bg1"/>
                </a:solidFill>
                <a:latin typeface="+mn-lt"/>
                <a:ea typeface="Arial Hebrew Scholar" charset="-79"/>
                <a:cs typeface="Arial Hebrew Scholar" charset="-79"/>
              </a:defRPr>
            </a:lvl1pPr>
            <a:lvl2pPr>
              <a:defRPr lang="en-US" sz="1500" b="1" kern="1200" dirty="0" smtClean="0">
                <a:solidFill>
                  <a:schemeClr val="bg1"/>
                </a:solidFill>
                <a:latin typeface="+mn-lt"/>
                <a:ea typeface="Arial Hebrew Scholar" charset="-79"/>
                <a:cs typeface="Arial Hebrew Scholar" charset="-79"/>
              </a:defRPr>
            </a:lvl2pPr>
            <a:lvl3pPr>
              <a:defRPr lang="en-US" sz="1500" b="1" kern="1200" dirty="0" smtClean="0">
                <a:solidFill>
                  <a:schemeClr val="bg1"/>
                </a:solidFill>
                <a:latin typeface="+mn-lt"/>
                <a:ea typeface="Arial Hebrew Scholar" charset="-79"/>
                <a:cs typeface="Arial Hebrew Scholar" charset="-79"/>
              </a:defRPr>
            </a:lvl3pPr>
            <a:lvl4pPr>
              <a:defRPr lang="en-US" sz="1500" b="1" kern="1200" dirty="0" smtClean="0">
                <a:solidFill>
                  <a:schemeClr val="bg1"/>
                </a:solidFill>
                <a:latin typeface="+mn-lt"/>
                <a:ea typeface="Arial Hebrew Scholar" charset="-79"/>
                <a:cs typeface="Arial Hebrew Scholar" charset="-79"/>
              </a:defRPr>
            </a:lvl4pPr>
            <a:lvl5pPr>
              <a:defRPr lang="fi-FI" sz="1500" b="1" kern="1200" dirty="0">
                <a:solidFill>
                  <a:schemeClr val="bg1"/>
                </a:solidFill>
                <a:latin typeface="+mn-lt"/>
                <a:ea typeface="Arial Hebrew Scholar" charset="-79"/>
                <a:cs typeface="Arial Hebrew Scholar" charset="-79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DAB2CE-4212-44E9-B137-C1C680FB6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78800" y="4848629"/>
            <a:ext cx="2057400" cy="172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4E096FB-FCA1-4B5C-ACD6-0CEFB3F91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78800" y="4672740"/>
            <a:ext cx="2057400" cy="175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15" name="Alatunnisteen paikkamerkki 1">
            <a:extLst>
              <a:ext uri="{FF2B5EF4-FFF2-40B4-BE49-F238E27FC236}">
                <a16:creationId xmlns:a16="http://schemas.microsoft.com/office/drawing/2014/main" id="{3C30B25E-7918-4E31-B8C8-B2EDDFA118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49200"/>
            <a:ext cx="3086100" cy="172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743304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3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. Body slide - Black and red tex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uva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6B642BD-45BB-4F77-82AA-AE37473CB2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78800" y="4848629"/>
            <a:ext cx="2057400" cy="172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81652838-FE86-4ABD-9F9D-AFD4E96BB5D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678800" y="4672740"/>
            <a:ext cx="2057400" cy="175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12" name="Alatunnisteen paikkamerkki 1">
            <a:extLst>
              <a:ext uri="{FF2B5EF4-FFF2-40B4-BE49-F238E27FC236}">
                <a16:creationId xmlns:a16="http://schemas.microsoft.com/office/drawing/2014/main" id="{0B96DB4D-EBEA-407A-A811-A01FA90FCD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49200"/>
            <a:ext cx="3086100" cy="172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6" name="Chart Placeholder 2">
            <a:extLst>
              <a:ext uri="{FF2B5EF4-FFF2-40B4-BE49-F238E27FC236}">
                <a16:creationId xmlns:a16="http://schemas.microsoft.com/office/drawing/2014/main" id="{09161BE7-F8D2-4ACD-83CC-1D9839ED404B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3654028" y="519112"/>
            <a:ext cx="5130403" cy="4153628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b="1">
                <a:solidFill>
                  <a:schemeClr val="tx1">
                    <a:alpha val="17000"/>
                  </a:schemeClr>
                </a:solidFill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</a:t>
            </a:r>
            <a:r>
              <a:rPr lang="fi-FI" dirty="0" err="1"/>
              <a:t>icon</a:t>
            </a:r>
            <a:r>
              <a:rPr lang="fi-FI" dirty="0"/>
              <a:t> to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chart</a:t>
            </a:r>
            <a:endParaRPr lang="fi-FI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BF71F6C-31BF-8A4F-AA9D-13A108C26B8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87339" y="2615909"/>
            <a:ext cx="3015455" cy="16680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i="0" baseline="0">
                <a:solidFill>
                  <a:schemeClr val="tx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818ADAA-0D73-2649-A90F-A489016A1095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287339" y="394855"/>
            <a:ext cx="3015456" cy="187222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rgbClr val="EE353B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081" userDrawn="1">
          <p15:clr>
            <a:srgbClr val="FBAE40"/>
          </p15:clr>
        </p15:guide>
        <p15:guide id="2" pos="2302" userDrawn="1">
          <p15:clr>
            <a:srgbClr val="FBAE40"/>
          </p15:clr>
        </p15:guide>
        <p15:guide id="3" pos="553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 Process slide - Red">
    <p:bg>
      <p:bgPr>
        <a:solidFill>
          <a:srgbClr val="EE3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94503" y="27708"/>
            <a:ext cx="8489928" cy="99589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36A9AB-7FD4-4A4D-8EF5-3255560CFB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831" y="2534491"/>
            <a:ext cx="1539000" cy="1753903"/>
          </a:xfrm>
          <a:prstGeom prst="rect">
            <a:avLst/>
          </a:prstGeom>
        </p:spPr>
        <p:txBody>
          <a:bodyPr lIns="0" tIns="0" rIns="0" bIns="0"/>
          <a:lstStyle>
            <a:lvl1pPr marL="81000" indent="-81000" algn="l" defTabSz="514436" rtl="0" eaLnBrk="1" latinLnBrk="0" hangingPunct="1">
              <a:lnSpc>
                <a:spcPct val="100000"/>
              </a:lnSpc>
              <a:buFont typeface="Arial" charset="0"/>
              <a:buChar char="•"/>
              <a:defRPr sz="1400" b="1">
                <a:solidFill>
                  <a:schemeClr val="bg1"/>
                </a:solidFill>
              </a:defRPr>
            </a:lvl1pPr>
            <a:lvl2pPr marL="0" indent="0">
              <a:lnSpc>
                <a:spcPts val="1500"/>
              </a:lnSpc>
              <a:buNone/>
              <a:defRPr lang="en-US" sz="1350" b="1" kern="12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  <a:lvl3pPr>
              <a:buClr>
                <a:schemeClr val="bg1"/>
              </a:buClr>
              <a:defRPr sz="788">
                <a:solidFill>
                  <a:schemeClr val="bg1"/>
                </a:solidFill>
              </a:defRPr>
            </a:lvl3pPr>
          </a:lstStyle>
          <a:p>
            <a:pPr marL="81000" lvl="0" indent="-81000" algn="l" defTabSz="514436" rtl="0" eaLnBrk="1" latinLnBrk="0" hangingPunct="1">
              <a:lnSpc>
                <a:spcPts val="975"/>
              </a:lnSpc>
              <a:buFont typeface="Arial" charset="0"/>
              <a:buChar char="•"/>
            </a:pPr>
            <a:r>
              <a:rPr lang="fi-FI" dirty="0"/>
              <a:t>Add text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89987C57-966C-4855-9310-5E356BB3CB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39978" y="2536756"/>
            <a:ext cx="1539000" cy="2007182"/>
          </a:xfrm>
          <a:prstGeom prst="rect">
            <a:avLst/>
          </a:prstGeom>
        </p:spPr>
        <p:txBody>
          <a:bodyPr lIns="0" tIns="0" rIns="0" bIns="0"/>
          <a:lstStyle>
            <a:lvl1pPr marL="81000" marR="0" indent="-81000" algn="l" defTabSz="514436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>
                <a:solidFill>
                  <a:schemeClr val="bg1"/>
                </a:solidFill>
              </a:defRPr>
            </a:lvl1pPr>
            <a:lvl2pPr marL="128588" indent="-128588">
              <a:lnSpc>
                <a:spcPts val="1600"/>
              </a:lnSpc>
              <a:buClr>
                <a:schemeClr val="bg1"/>
              </a:buClr>
              <a:defRPr lang="en-US" sz="1350" b="1" kern="12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</a:lstStyle>
          <a:p>
            <a:pPr marL="81000" marR="0" lvl="0" indent="-81000" algn="l" defTabSz="514436" rtl="0" eaLnBrk="1" fontAlgn="auto" latinLnBrk="0" hangingPunct="1">
              <a:lnSpc>
                <a:spcPts val="975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i-FI" dirty="0"/>
              <a:t>Add text</a:t>
            </a:r>
          </a:p>
          <a:p>
            <a:pPr marL="81000" lvl="0" indent="-81000" algn="l" defTabSz="514436" rtl="0" eaLnBrk="1" latinLnBrk="0" hangingPunct="1">
              <a:lnSpc>
                <a:spcPts val="975"/>
              </a:lnSpc>
              <a:buFont typeface="Arial" charset="0"/>
              <a:buChar char="•"/>
            </a:pPr>
            <a:endParaRPr lang="fi-FI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AC2BD28-BA40-4C62-9684-204677B491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0020" y="1152407"/>
            <a:ext cx="1200623" cy="11934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rgbClr val="EE353B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2014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0E8425B5-2F4C-4E05-8123-3A8B01FC87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09168" y="1152407"/>
            <a:ext cx="1200623" cy="11934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rgbClr val="EE353B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2015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DC20D224-7563-4C76-AD81-513A7C8829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53649" y="1152407"/>
            <a:ext cx="1200623" cy="11934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rgbClr val="EE353B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2016</a:t>
            </a:r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E06BCED4-D727-4040-AD5B-6450A58ED4D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84135" y="1152407"/>
            <a:ext cx="1200623" cy="11934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rgbClr val="EE353B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2017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294EAA4E-E8D4-4CC5-BDD1-70053B25FE6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14621" y="1152407"/>
            <a:ext cx="1200623" cy="11934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rgbClr val="EE353B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2018</a:t>
            </a:r>
          </a:p>
        </p:txBody>
      </p:sp>
      <p:pic>
        <p:nvPicPr>
          <p:cNvPr id="16" name="Kuva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1969868" cy="856800"/>
          </a:xfrm>
          <a:prstGeom prst="rect">
            <a:avLst/>
          </a:prstGeom>
        </p:spPr>
      </p:pic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A827BBD5-9E69-4D6A-ACDE-EC26CFE2F6D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1501" y="2536756"/>
            <a:ext cx="1539000" cy="2007182"/>
          </a:xfrm>
          <a:prstGeom prst="rect">
            <a:avLst/>
          </a:prstGeom>
        </p:spPr>
        <p:txBody>
          <a:bodyPr lIns="0" tIns="0" rIns="0" bIns="0"/>
          <a:lstStyle>
            <a:lvl1pPr marL="81000" marR="0" indent="-81000" algn="l" defTabSz="514436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>
                <a:solidFill>
                  <a:schemeClr val="bg1"/>
                </a:solidFill>
              </a:defRPr>
            </a:lvl1pPr>
            <a:lvl2pPr marL="128588" indent="-128588">
              <a:lnSpc>
                <a:spcPts val="1600"/>
              </a:lnSpc>
              <a:buClr>
                <a:schemeClr val="bg1"/>
              </a:buClr>
              <a:defRPr lang="en-US" sz="1350" b="1" kern="12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</a:lstStyle>
          <a:p>
            <a:pPr marL="81000" marR="0" lvl="0" indent="-81000" algn="l" defTabSz="514436" rtl="0" eaLnBrk="1" fontAlgn="auto" latinLnBrk="0" hangingPunct="1">
              <a:lnSpc>
                <a:spcPts val="975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i-FI" dirty="0"/>
              <a:t>Add text</a:t>
            </a:r>
          </a:p>
          <a:p>
            <a:pPr marL="81000" lvl="0" indent="-81000" algn="l" defTabSz="514436" rtl="0" eaLnBrk="1" latinLnBrk="0" hangingPunct="1">
              <a:lnSpc>
                <a:spcPts val="975"/>
              </a:lnSpc>
              <a:buFont typeface="Arial" charset="0"/>
              <a:buChar char="•"/>
            </a:pPr>
            <a:endParaRPr lang="fi-FI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1BA48B8B-BD2C-4A39-82AF-63EB5DF45D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515995" y="2536756"/>
            <a:ext cx="1539000" cy="2007182"/>
          </a:xfrm>
          <a:prstGeom prst="rect">
            <a:avLst/>
          </a:prstGeom>
        </p:spPr>
        <p:txBody>
          <a:bodyPr lIns="0" tIns="0" rIns="0" bIns="0"/>
          <a:lstStyle>
            <a:lvl1pPr marL="81000" marR="0" indent="-81000" algn="l" defTabSz="514436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>
                <a:solidFill>
                  <a:schemeClr val="bg1"/>
                </a:solidFill>
              </a:defRPr>
            </a:lvl1pPr>
            <a:lvl2pPr marL="128588" indent="-128588">
              <a:lnSpc>
                <a:spcPts val="1600"/>
              </a:lnSpc>
              <a:buClr>
                <a:schemeClr val="bg1"/>
              </a:buClr>
              <a:defRPr lang="en-US" sz="1350" b="1" kern="12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</a:lstStyle>
          <a:p>
            <a:pPr marL="81000" marR="0" lvl="0" indent="-81000" algn="l" defTabSz="514436" rtl="0" eaLnBrk="1" fontAlgn="auto" latinLnBrk="0" hangingPunct="1">
              <a:lnSpc>
                <a:spcPts val="975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i-FI" dirty="0"/>
              <a:t>Add text</a:t>
            </a:r>
          </a:p>
          <a:p>
            <a:pPr marL="81000" lvl="0" indent="-81000" algn="l" defTabSz="514436" rtl="0" eaLnBrk="1" latinLnBrk="0" hangingPunct="1">
              <a:lnSpc>
                <a:spcPts val="975"/>
              </a:lnSpc>
              <a:buFont typeface="Arial" charset="0"/>
              <a:buChar char="•"/>
            </a:pPr>
            <a:endParaRPr lang="fi-FI" dirty="0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FDACDC4A-3163-4169-8C73-15CC127E50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47518" y="2536756"/>
            <a:ext cx="1539000" cy="2007182"/>
          </a:xfrm>
          <a:prstGeom prst="rect">
            <a:avLst/>
          </a:prstGeom>
        </p:spPr>
        <p:txBody>
          <a:bodyPr lIns="0" tIns="0" rIns="0" bIns="0"/>
          <a:lstStyle>
            <a:lvl1pPr marL="81000" marR="0" indent="-81000" algn="l" defTabSz="514436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>
                <a:solidFill>
                  <a:schemeClr val="bg1"/>
                </a:solidFill>
              </a:defRPr>
            </a:lvl1pPr>
            <a:lvl2pPr marL="128588" indent="-128588">
              <a:lnSpc>
                <a:spcPts val="1600"/>
              </a:lnSpc>
              <a:buClr>
                <a:schemeClr val="bg1"/>
              </a:buClr>
              <a:defRPr lang="en-US" sz="1350" b="1" kern="12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</a:lstStyle>
          <a:p>
            <a:pPr marL="81000" marR="0" lvl="0" indent="-81000" algn="l" defTabSz="514436" rtl="0" eaLnBrk="1" fontAlgn="auto" latinLnBrk="0" hangingPunct="1">
              <a:lnSpc>
                <a:spcPts val="975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i-FI" dirty="0"/>
              <a:t>Add text</a:t>
            </a:r>
          </a:p>
          <a:p>
            <a:pPr marL="81000" lvl="0" indent="-81000" algn="l" defTabSz="514436" rtl="0" eaLnBrk="1" latinLnBrk="0" hangingPunct="1">
              <a:lnSpc>
                <a:spcPts val="975"/>
              </a:lnSpc>
              <a:buFont typeface="Arial" charset="0"/>
              <a:buChar char="•"/>
            </a:pPr>
            <a:endParaRPr lang="fi-FI" dirty="0"/>
          </a:p>
        </p:txBody>
      </p:sp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17A6B884-331F-40FA-8908-119224136FDB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A749CABA-9FF3-45EA-9953-7B719CB699D9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FF271C0B-E7D3-474B-A483-3CBA7656076F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3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 Process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Kuva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9F47391-4AC0-4F7E-BFA1-6D69FD7843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78800" y="4848629"/>
            <a:ext cx="2057400" cy="172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FEF0705C-E100-4768-B5FA-237B27E15CFD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6678800" y="4672740"/>
            <a:ext cx="2057400" cy="175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17" name="Alatunnisteen paikkamerkki 1">
            <a:extLst>
              <a:ext uri="{FF2B5EF4-FFF2-40B4-BE49-F238E27FC236}">
                <a16:creationId xmlns:a16="http://schemas.microsoft.com/office/drawing/2014/main" id="{84C2D171-9BD9-4BE0-A001-56E727390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49200"/>
            <a:ext cx="3086100" cy="172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8" y="28264"/>
            <a:ext cx="8497093" cy="11366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AC2BD28-BA40-4C62-9684-204677B491A2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631754" y="1312197"/>
            <a:ext cx="864000" cy="858852"/>
          </a:xfrm>
          <a:prstGeom prst="ellipse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300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1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0E8425B5-2F4C-4E05-8123-3A8B01FC8702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2385879" y="1312197"/>
            <a:ext cx="864000" cy="858852"/>
          </a:xfrm>
          <a:prstGeom prst="ellipse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300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2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DC20D224-7563-4C76-AD81-513A7C8829B2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4126004" y="1312197"/>
            <a:ext cx="864000" cy="858852"/>
          </a:xfrm>
          <a:prstGeom prst="ellipse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300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3</a:t>
            </a:r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E06BCED4-D727-4040-AD5B-6450A58ED4DF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5856800" y="1312197"/>
            <a:ext cx="864000" cy="858852"/>
          </a:xfrm>
          <a:prstGeom prst="ellipse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300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4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294EAA4E-E8D4-4CC5-BDD1-70053B25FE63}"/>
              </a:ext>
            </a:extLst>
          </p:cNvPr>
          <p:cNvSpPr>
            <a:spLocks noGrp="1" noChangeAspect="1"/>
          </p:cNvSpPr>
          <p:nvPr>
            <p:ph type="body" sz="quarter" idx="20" hasCustomPrompt="1"/>
          </p:nvPr>
        </p:nvSpPr>
        <p:spPr>
          <a:xfrm>
            <a:off x="7582931" y="1312197"/>
            <a:ext cx="864000" cy="858852"/>
          </a:xfrm>
          <a:prstGeom prst="ellipse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300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5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B20109F-4A5D-AF40-A937-1636D1D64A3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94254" y="2304305"/>
            <a:ext cx="1539000" cy="197969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Point 1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B1A38691-037D-394F-800A-B98CC5204D3A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2048379" y="2318301"/>
            <a:ext cx="1539000" cy="19657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Point 2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91022EE-194A-0147-A4C1-5527DCEE10B9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3788504" y="2318300"/>
            <a:ext cx="1539000" cy="196570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Point 3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59974140-1C49-A14E-96F4-B74CDFC7AA87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5519300" y="2318299"/>
            <a:ext cx="1539000" cy="196570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Point 4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A54D1A0-56C3-904B-A447-7E1980F40DB9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7245431" y="2318299"/>
            <a:ext cx="1539000" cy="196570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Point 4</a:t>
            </a:r>
          </a:p>
        </p:txBody>
      </p:sp>
    </p:spTree>
    <p:extLst>
      <p:ext uri="{BB962C8B-B14F-4D97-AF65-F5344CB8AC3E}">
        <p14:creationId xmlns:p14="http://schemas.microsoft.com/office/powerpoint/2010/main" val="4012048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3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 Closing slide - Red - Social media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6450" y="0"/>
            <a:ext cx="9160449" cy="5143500"/>
          </a:xfrm>
          <a:prstGeom prst="rect">
            <a:avLst/>
          </a:prstGeom>
          <a:solidFill>
            <a:srgbClr val="EF36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20"/>
          </a:p>
        </p:txBody>
      </p:sp>
      <p:sp>
        <p:nvSpPr>
          <p:cNvPr id="12" name="Otsikko 1">
            <a:hlinkClick r:id="rId2"/>
          </p:cNvPr>
          <p:cNvSpPr txBox="1">
            <a:spLocks/>
          </p:cNvSpPr>
          <p:nvPr userDrawn="1"/>
        </p:nvSpPr>
        <p:spPr>
          <a:xfrm>
            <a:off x="3717365" y="3568351"/>
            <a:ext cx="1709289" cy="36435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defTabSz="457200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 kern="1200" spc="-100">
                <a:solidFill>
                  <a:srgbClr val="FFFFFF"/>
                </a:solidFill>
                <a:latin typeface="+mj-lt"/>
                <a:ea typeface="ＭＳ Ｐゴシック" charset="0"/>
                <a:cs typeface="MS PGothic" pitchFamily="3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pPr algn="ctr"/>
            <a:r>
              <a:rPr lang="fi-FI" sz="1800" spc="0" baseline="0" dirty="0">
                <a:latin typeface="Arial"/>
                <a:cs typeface="Arial"/>
              </a:rPr>
              <a:t>aalto.fi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3094339" y="2868216"/>
            <a:ext cx="2955323" cy="353760"/>
            <a:chOff x="4484925" y="3824288"/>
            <a:chExt cx="3940431" cy="471680"/>
          </a:xfrm>
        </p:grpSpPr>
        <p:pic>
          <p:nvPicPr>
            <p:cNvPr id="7" name="Picture 6" descr="FB.png">
              <a:hlinkClick r:id="rId3"/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4925" y="3824416"/>
              <a:ext cx="471553" cy="471552"/>
            </a:xfrm>
            <a:prstGeom prst="rect">
              <a:avLst/>
            </a:prstGeom>
          </p:spPr>
        </p:pic>
        <p:pic>
          <p:nvPicPr>
            <p:cNvPr id="8" name="Picture 7" descr="IG.png">
              <a:hlinkClick r:id="rId5"/>
            </p:cNvPr>
            <p:cNvPicPr>
              <a:picLocks noChangeAspect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64502" y="3824416"/>
              <a:ext cx="471553" cy="471552"/>
            </a:xfrm>
            <a:prstGeom prst="rect">
              <a:avLst/>
            </a:prstGeom>
          </p:spPr>
        </p:pic>
        <p:pic>
          <p:nvPicPr>
            <p:cNvPr id="9" name="Picture 8" descr="Twitter.png">
              <a:hlinkClick r:id="rId7"/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44079" y="3824416"/>
              <a:ext cx="471553" cy="471552"/>
            </a:xfrm>
            <a:prstGeom prst="rect">
              <a:avLst/>
            </a:prstGeom>
          </p:spPr>
        </p:pic>
        <p:pic>
          <p:nvPicPr>
            <p:cNvPr id="10" name="Picture 9" descr="Youtube.png">
              <a:hlinkClick r:id="rId9"/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3656" y="3824416"/>
              <a:ext cx="471553" cy="471552"/>
            </a:xfrm>
            <a:prstGeom prst="rect">
              <a:avLst/>
            </a:prstGeom>
          </p:spPr>
        </p:pic>
        <p:pic>
          <p:nvPicPr>
            <p:cNvPr id="11" name="Picture 10" descr="SC.png">
              <a:hlinkClick r:id="rId11"/>
            </p:cNvPr>
            <p:cNvPicPr>
              <a:picLocks noChangeAspect="1"/>
            </p:cNvPicPr>
            <p:nvPr userDrawn="1"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03233" y="3824416"/>
              <a:ext cx="471553" cy="47155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2812" y="3824288"/>
              <a:ext cx="542544" cy="457200"/>
            </a:xfrm>
            <a:prstGeom prst="rect">
              <a:avLst/>
            </a:prstGeom>
          </p:spPr>
        </p:pic>
      </p:grpSp>
      <p:sp>
        <p:nvSpPr>
          <p:cNvPr id="16" name="Tekstin paikkamerkki 2">
            <a:extLst>
              <a:ext uri="{FF2B5EF4-FFF2-40B4-BE49-F238E27FC236}">
                <a16:creationId xmlns:a16="http://schemas.microsoft.com/office/drawing/2014/main" id="{B67CF44B-9D5D-46DC-B676-986416FB83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76388" y="1364641"/>
            <a:ext cx="5995987" cy="1306097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lnSpc>
                <a:spcPct val="100000"/>
              </a:lnSpc>
              <a:buNone/>
              <a:defRPr sz="4000" b="1">
                <a:solidFill>
                  <a:srgbClr val="FFFFFF"/>
                </a:solidFill>
                <a:latin typeface="+mj-lt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fi-FI" dirty="0"/>
              <a:t>Add text</a:t>
            </a:r>
          </a:p>
        </p:txBody>
      </p:sp>
      <p:pic>
        <p:nvPicPr>
          <p:cNvPr id="13" name="Kuva 1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7895"/>
            <a:ext cx="1734813" cy="167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277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7" userDrawn="1">
          <p15:clr>
            <a:srgbClr val="FBAE40"/>
          </p15:clr>
        </p15:guide>
        <p15:guide id="2" orient="horz" pos="2028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. Header Slide - Red -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42398" y="896699"/>
            <a:ext cx="3869137" cy="570773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4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42398" y="1746663"/>
            <a:ext cx="3869137" cy="3516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</p:txBody>
      </p:sp>
      <p:cxnSp>
        <p:nvCxnSpPr>
          <p:cNvPr id="15" name="Suora yhdysviiva 6"/>
          <p:cNvCxnSpPr/>
          <p:nvPr userDrawn="1"/>
        </p:nvCxnSpPr>
        <p:spPr>
          <a:xfrm>
            <a:off x="442398" y="1588362"/>
            <a:ext cx="379683" cy="0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42398" y="2794132"/>
            <a:ext cx="3869137" cy="29441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442398" y="3088551"/>
            <a:ext cx="3869137" cy="3240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0" name="Kuva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7895"/>
            <a:ext cx="1734813" cy="1675605"/>
          </a:xfrm>
          <a:prstGeom prst="rect">
            <a:avLst/>
          </a:prstGeom>
        </p:spPr>
      </p:pic>
      <p:pic>
        <p:nvPicPr>
          <p:cNvPr id="2" name="Kuva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7" r="16133"/>
          <a:stretch/>
        </p:blipFill>
        <p:spPr>
          <a:xfrm>
            <a:off x="4576713" y="0"/>
            <a:ext cx="456728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747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. Header Slide - Red -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42398" y="896699"/>
            <a:ext cx="3869137" cy="570773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4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cxnSp>
        <p:nvCxnSpPr>
          <p:cNvPr id="15" name="Suora yhdysviiva 6"/>
          <p:cNvCxnSpPr/>
          <p:nvPr userDrawn="1"/>
        </p:nvCxnSpPr>
        <p:spPr>
          <a:xfrm>
            <a:off x="442398" y="1588362"/>
            <a:ext cx="379683" cy="0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Kuva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7895"/>
            <a:ext cx="1734813" cy="1675605"/>
          </a:xfrm>
          <a:prstGeom prst="rect">
            <a:avLst/>
          </a:prstGeom>
        </p:spPr>
      </p:pic>
      <p:pic>
        <p:nvPicPr>
          <p:cNvPr id="2" name="Kuva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0" r="20132"/>
          <a:stretch/>
        </p:blipFill>
        <p:spPr>
          <a:xfrm>
            <a:off x="4572000" y="0"/>
            <a:ext cx="4567287" cy="5143500"/>
          </a:xfrm>
          <a:prstGeom prst="rect">
            <a:avLst/>
          </a:prstGeom>
        </p:spPr>
      </p:pic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42398" y="1746663"/>
            <a:ext cx="3869137" cy="3516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42398" y="2794132"/>
            <a:ext cx="3869137" cy="29441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442398" y="3088551"/>
            <a:ext cx="3869137" cy="3240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8857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. Header Slide - Red -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42398" y="896699"/>
            <a:ext cx="3869137" cy="570773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4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cxnSp>
        <p:nvCxnSpPr>
          <p:cNvPr id="15" name="Suora yhdysviiva 6"/>
          <p:cNvCxnSpPr/>
          <p:nvPr userDrawn="1"/>
        </p:nvCxnSpPr>
        <p:spPr>
          <a:xfrm>
            <a:off x="442398" y="1588362"/>
            <a:ext cx="379683" cy="0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Kuva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7895"/>
            <a:ext cx="1734813" cy="1675605"/>
          </a:xfrm>
          <a:prstGeom prst="rect">
            <a:avLst/>
          </a:prstGeom>
        </p:spPr>
      </p:pic>
      <p:pic>
        <p:nvPicPr>
          <p:cNvPr id="3" name="Kuva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7" t="22626" r="52630"/>
          <a:stretch/>
        </p:blipFill>
        <p:spPr>
          <a:xfrm>
            <a:off x="4576712" y="0"/>
            <a:ext cx="4567287" cy="5143500"/>
          </a:xfrm>
          <a:prstGeom prst="rect">
            <a:avLst/>
          </a:prstGeom>
        </p:spPr>
      </p:pic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42398" y="1746663"/>
            <a:ext cx="3869137" cy="3516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42398" y="2794132"/>
            <a:ext cx="3869137" cy="29441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442398" y="3088551"/>
            <a:ext cx="3869137" cy="3240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85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Header Slide - Red -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42398" y="896699"/>
            <a:ext cx="3869137" cy="570773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4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42398" y="1781298"/>
            <a:ext cx="3869137" cy="3516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42398" y="2794132"/>
            <a:ext cx="3869137" cy="29441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442398" y="3088551"/>
            <a:ext cx="3869137" cy="3240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564419" y="0"/>
            <a:ext cx="4579582" cy="51435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1" i="0" baseline="0">
                <a:solidFill>
                  <a:schemeClr val="bg1">
                    <a:alpha val="62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image.</a:t>
            </a:r>
          </a:p>
          <a:p>
            <a:r>
              <a:rPr lang="fi-FI" dirty="0" err="1"/>
              <a:t>Fit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image to </a:t>
            </a:r>
            <a:r>
              <a:rPr lang="fi-FI" dirty="0" err="1"/>
              <a:t>frame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choosing</a:t>
            </a:r>
            <a:r>
              <a:rPr lang="fi-FI" dirty="0"/>
              <a:t>: </a:t>
            </a:r>
            <a:br>
              <a:rPr lang="fi-FI" dirty="0"/>
            </a:br>
            <a:r>
              <a:rPr lang="fi-FI" dirty="0" err="1"/>
              <a:t>crop</a:t>
            </a:r>
            <a:r>
              <a:rPr lang="fi-FI" dirty="0"/>
              <a:t>&gt;</a:t>
            </a:r>
            <a:r>
              <a:rPr lang="fi-FI" dirty="0" err="1"/>
              <a:t>fit</a:t>
            </a:r>
            <a:r>
              <a:rPr lang="fi-FI" dirty="0"/>
              <a:t> / rajaa&gt;sovita</a:t>
            </a:r>
            <a:endParaRPr lang="en-US" dirty="0"/>
          </a:p>
        </p:txBody>
      </p:sp>
      <p:pic>
        <p:nvPicPr>
          <p:cNvPr id="10" name="Kuva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7895"/>
            <a:ext cx="1734813" cy="167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86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7. Divider - Red -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9C0A2-E518-4F61-BACC-25E3255118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519113"/>
            <a:ext cx="4218160" cy="37675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300" b="1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Lorem </a:t>
            </a:r>
            <a:r>
              <a:rPr lang="fi-FI" dirty="0" err="1"/>
              <a:t>ipsum</a:t>
            </a:r>
            <a:r>
              <a:rPr lang="fi-FI" dirty="0"/>
              <a:t> </a:t>
            </a:r>
            <a:r>
              <a:rPr lang="fi-FI" dirty="0" err="1"/>
              <a:t>dolor</a:t>
            </a:r>
            <a:r>
              <a:rPr lang="fi-FI" dirty="0"/>
              <a:t> </a:t>
            </a:r>
            <a:r>
              <a:rPr lang="fi-FI" dirty="0" err="1"/>
              <a:t>sit</a:t>
            </a:r>
            <a:r>
              <a:rPr lang="fi-FI" dirty="0"/>
              <a:t> amet, </a:t>
            </a:r>
            <a:r>
              <a:rPr lang="fi-FI" dirty="0" err="1"/>
              <a:t>consectetur</a:t>
            </a:r>
            <a:r>
              <a:rPr lang="fi-FI" dirty="0"/>
              <a:t> adipiscing elit. </a:t>
            </a:r>
            <a:r>
              <a:rPr lang="fi-FI" dirty="0" err="1"/>
              <a:t>Maecenas</a:t>
            </a:r>
            <a:r>
              <a:rPr lang="fi-FI" dirty="0"/>
              <a:t> </a:t>
            </a:r>
            <a:r>
              <a:rPr lang="fi-FI" dirty="0" err="1"/>
              <a:t>velit</a:t>
            </a:r>
            <a:r>
              <a:rPr lang="fi-FI" dirty="0"/>
              <a:t> </a:t>
            </a:r>
            <a:r>
              <a:rPr lang="fi-FI" dirty="0" err="1"/>
              <a:t>velit</a:t>
            </a:r>
            <a:r>
              <a:rPr lang="fi-FI" dirty="0"/>
              <a:t>, </a:t>
            </a:r>
            <a:r>
              <a:rPr lang="fi-FI" dirty="0" err="1"/>
              <a:t>consequat</a:t>
            </a:r>
            <a:r>
              <a:rPr lang="fi-FI" dirty="0"/>
              <a:t> </a:t>
            </a:r>
            <a:r>
              <a:rPr lang="fi-FI" dirty="0" err="1"/>
              <a:t>eget</a:t>
            </a:r>
            <a:r>
              <a:rPr lang="fi-FI" dirty="0"/>
              <a:t> </a:t>
            </a:r>
            <a:r>
              <a:rPr lang="fi-FI" dirty="0" err="1"/>
              <a:t>ullamcorper</a:t>
            </a:r>
            <a:r>
              <a:rPr lang="fi-FI" dirty="0"/>
              <a:t> a, </a:t>
            </a:r>
            <a:r>
              <a:rPr lang="fi-FI" dirty="0" err="1"/>
              <a:t>maximus</a:t>
            </a:r>
            <a:r>
              <a:rPr lang="fi-FI" dirty="0"/>
              <a:t> </a:t>
            </a:r>
            <a:r>
              <a:rPr lang="fi-FI" dirty="0" err="1"/>
              <a:t>ac</a:t>
            </a:r>
            <a:r>
              <a:rPr lang="fi-FI" dirty="0"/>
              <a:t> ex.</a:t>
            </a:r>
          </a:p>
        </p:txBody>
      </p:sp>
      <p:pic>
        <p:nvPicPr>
          <p:cNvPr id="2" name="Kuva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1969868" cy="856800"/>
          </a:xfrm>
          <a:prstGeom prst="rect">
            <a:avLst/>
          </a:prstGeom>
        </p:spPr>
      </p:pic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4E326D0-D397-4DCF-88BA-ADD90C3D5C3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10" name="Dian numeron paikkamerkki 9">
            <a:extLst>
              <a:ext uri="{FF2B5EF4-FFF2-40B4-BE49-F238E27FC236}">
                <a16:creationId xmlns:a16="http://schemas.microsoft.com/office/drawing/2014/main" id="{439BEBFE-6A3C-4862-B3C0-DF2EC5E8CB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Kuva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4" r="19861"/>
          <a:stretch/>
        </p:blipFill>
        <p:spPr>
          <a:xfrm>
            <a:off x="4715165" y="0"/>
            <a:ext cx="4428835" cy="5143500"/>
          </a:xfrm>
          <a:prstGeom prst="rect">
            <a:avLst/>
          </a:prstGeom>
        </p:spPr>
      </p:pic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0B124AD7-04E5-4E26-A7E3-6E499B81497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9079311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71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7. Divider - Red -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9C0A2-E518-4F61-BACC-25E3255118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519113"/>
            <a:ext cx="4218160" cy="37675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300" b="1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Lorem </a:t>
            </a:r>
            <a:r>
              <a:rPr lang="fi-FI" dirty="0" err="1"/>
              <a:t>ipsum</a:t>
            </a:r>
            <a:r>
              <a:rPr lang="fi-FI" dirty="0"/>
              <a:t> </a:t>
            </a:r>
            <a:r>
              <a:rPr lang="fi-FI" dirty="0" err="1"/>
              <a:t>dolor</a:t>
            </a:r>
            <a:r>
              <a:rPr lang="fi-FI" dirty="0"/>
              <a:t> </a:t>
            </a:r>
            <a:r>
              <a:rPr lang="fi-FI" dirty="0" err="1"/>
              <a:t>sit</a:t>
            </a:r>
            <a:r>
              <a:rPr lang="fi-FI" dirty="0"/>
              <a:t> amet, </a:t>
            </a:r>
            <a:r>
              <a:rPr lang="fi-FI" dirty="0" err="1"/>
              <a:t>consectetur</a:t>
            </a:r>
            <a:r>
              <a:rPr lang="fi-FI" dirty="0"/>
              <a:t> </a:t>
            </a:r>
            <a:r>
              <a:rPr lang="fi-FI" dirty="0" err="1"/>
              <a:t>adipiscing</a:t>
            </a:r>
            <a:r>
              <a:rPr lang="fi-FI" dirty="0"/>
              <a:t> elit. Maecenas </a:t>
            </a:r>
            <a:r>
              <a:rPr lang="fi-FI" dirty="0" err="1"/>
              <a:t>velit</a:t>
            </a:r>
            <a:r>
              <a:rPr lang="fi-FI" dirty="0"/>
              <a:t> </a:t>
            </a:r>
            <a:r>
              <a:rPr lang="fi-FI" dirty="0" err="1"/>
              <a:t>velit</a:t>
            </a:r>
            <a:r>
              <a:rPr lang="fi-FI" dirty="0"/>
              <a:t>, </a:t>
            </a:r>
            <a:r>
              <a:rPr lang="fi-FI" dirty="0" err="1"/>
              <a:t>consequat</a:t>
            </a:r>
            <a:r>
              <a:rPr lang="fi-FI" dirty="0"/>
              <a:t> </a:t>
            </a:r>
            <a:r>
              <a:rPr lang="fi-FI" dirty="0" err="1"/>
              <a:t>eget</a:t>
            </a:r>
            <a:r>
              <a:rPr lang="fi-FI" dirty="0"/>
              <a:t> </a:t>
            </a:r>
            <a:r>
              <a:rPr lang="fi-FI" dirty="0" err="1"/>
              <a:t>ullamcorper</a:t>
            </a:r>
            <a:r>
              <a:rPr lang="fi-FI" dirty="0"/>
              <a:t> a, </a:t>
            </a:r>
            <a:r>
              <a:rPr lang="fi-FI" dirty="0" err="1"/>
              <a:t>maximus</a:t>
            </a:r>
            <a:r>
              <a:rPr lang="fi-FI" dirty="0"/>
              <a:t> </a:t>
            </a:r>
            <a:r>
              <a:rPr lang="fi-FI" dirty="0" err="1"/>
              <a:t>ac</a:t>
            </a:r>
            <a:r>
              <a:rPr lang="fi-FI" dirty="0"/>
              <a:t> ex.</a:t>
            </a:r>
          </a:p>
        </p:txBody>
      </p:sp>
      <p:pic>
        <p:nvPicPr>
          <p:cNvPr id="2" name="Kuva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1969868" cy="856800"/>
          </a:xfrm>
          <a:prstGeom prst="rect">
            <a:avLst/>
          </a:prstGeom>
        </p:spPr>
      </p:pic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4E326D0-D397-4DCF-88BA-ADD90C3D5C3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10" name="Dian numeron paikkamerkki 9">
            <a:extLst>
              <a:ext uri="{FF2B5EF4-FFF2-40B4-BE49-F238E27FC236}">
                <a16:creationId xmlns:a16="http://schemas.microsoft.com/office/drawing/2014/main" id="{439BEBFE-6A3C-4862-B3C0-DF2EC5E8CB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Kuva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5" r="9199"/>
          <a:stretch/>
        </p:blipFill>
        <p:spPr>
          <a:xfrm>
            <a:off x="4722829" y="0"/>
            <a:ext cx="4421171" cy="5143500"/>
          </a:xfrm>
          <a:prstGeom prst="rect">
            <a:avLst/>
          </a:prstGeom>
        </p:spPr>
      </p:pic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0B124AD7-04E5-4E26-A7E3-6E499B81497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9703612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71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7. Divider - Red -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9C0A2-E518-4F61-BACC-25E3255118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519113"/>
            <a:ext cx="4218160" cy="37675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300" b="1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Lorem </a:t>
            </a:r>
            <a:r>
              <a:rPr lang="fi-FI" dirty="0" err="1"/>
              <a:t>ipsum</a:t>
            </a:r>
            <a:r>
              <a:rPr lang="fi-FI" dirty="0"/>
              <a:t> </a:t>
            </a:r>
            <a:r>
              <a:rPr lang="fi-FI" dirty="0" err="1"/>
              <a:t>dolor</a:t>
            </a:r>
            <a:r>
              <a:rPr lang="fi-FI" dirty="0"/>
              <a:t> </a:t>
            </a:r>
            <a:r>
              <a:rPr lang="fi-FI" dirty="0" err="1"/>
              <a:t>sit</a:t>
            </a:r>
            <a:r>
              <a:rPr lang="fi-FI" dirty="0"/>
              <a:t> amet, </a:t>
            </a:r>
            <a:r>
              <a:rPr lang="fi-FI" dirty="0" err="1"/>
              <a:t>consectetur</a:t>
            </a:r>
            <a:r>
              <a:rPr lang="fi-FI" dirty="0"/>
              <a:t> </a:t>
            </a:r>
            <a:r>
              <a:rPr lang="fi-FI" dirty="0" err="1"/>
              <a:t>adipiscing</a:t>
            </a:r>
            <a:r>
              <a:rPr lang="fi-FI" dirty="0"/>
              <a:t> elit. Maecenas </a:t>
            </a:r>
            <a:r>
              <a:rPr lang="fi-FI" dirty="0" err="1"/>
              <a:t>velit</a:t>
            </a:r>
            <a:r>
              <a:rPr lang="fi-FI" dirty="0"/>
              <a:t> </a:t>
            </a:r>
            <a:r>
              <a:rPr lang="fi-FI" dirty="0" err="1"/>
              <a:t>velit</a:t>
            </a:r>
            <a:r>
              <a:rPr lang="fi-FI" dirty="0"/>
              <a:t>, consequat </a:t>
            </a:r>
            <a:r>
              <a:rPr lang="fi-FI" dirty="0" err="1"/>
              <a:t>eget</a:t>
            </a:r>
            <a:r>
              <a:rPr lang="fi-FI" dirty="0"/>
              <a:t> </a:t>
            </a:r>
            <a:r>
              <a:rPr lang="fi-FI" dirty="0" err="1"/>
              <a:t>ullamcorper</a:t>
            </a:r>
            <a:r>
              <a:rPr lang="fi-FI" dirty="0"/>
              <a:t> a, </a:t>
            </a:r>
            <a:r>
              <a:rPr lang="fi-FI" dirty="0" err="1"/>
              <a:t>maximus</a:t>
            </a:r>
            <a:r>
              <a:rPr lang="fi-FI" dirty="0"/>
              <a:t> </a:t>
            </a:r>
            <a:r>
              <a:rPr lang="fi-FI" dirty="0" err="1"/>
              <a:t>ac</a:t>
            </a:r>
            <a:r>
              <a:rPr lang="fi-FI" dirty="0"/>
              <a:t> ex.</a:t>
            </a:r>
          </a:p>
        </p:txBody>
      </p:sp>
      <p:pic>
        <p:nvPicPr>
          <p:cNvPr id="2" name="Kuva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1969868" cy="856800"/>
          </a:xfrm>
          <a:prstGeom prst="rect">
            <a:avLst/>
          </a:prstGeom>
        </p:spPr>
      </p:pic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4E326D0-D397-4DCF-88BA-ADD90C3D5C3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10" name="Dian numeron paikkamerkki 9">
            <a:extLst>
              <a:ext uri="{FF2B5EF4-FFF2-40B4-BE49-F238E27FC236}">
                <a16:creationId xmlns:a16="http://schemas.microsoft.com/office/drawing/2014/main" id="{439BEBFE-6A3C-4862-B3C0-DF2EC5E8CB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Kuva 1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8" r="17631"/>
          <a:stretch/>
        </p:blipFill>
        <p:spPr>
          <a:xfrm>
            <a:off x="4713402" y="0"/>
            <a:ext cx="4430598" cy="5143500"/>
          </a:xfrm>
          <a:prstGeom prst="rect">
            <a:avLst/>
          </a:prstGeom>
        </p:spPr>
      </p:pic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0B124AD7-04E5-4E26-A7E3-6E499B81497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632342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Body slide - 1 wid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92328" y="28438"/>
            <a:ext cx="8492897" cy="9995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 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92328" y="1241467"/>
            <a:ext cx="8492897" cy="304946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00" b="1" baseline="0">
                <a:solidFill>
                  <a:schemeClr val="tx1"/>
                </a:solidFill>
              </a:defRPr>
            </a:lvl1pPr>
            <a:lvl2pPr marL="628650" indent="-271463">
              <a:buFont typeface="Arial" panose="020B0604020202020204" pitchFamily="34" charset="0"/>
              <a:buChar char="•"/>
              <a:defRPr sz="2100"/>
            </a:lvl2pPr>
            <a:lvl3pPr marL="804863" indent="-176213">
              <a:buFont typeface="Arial" panose="020B0604020202020204" pitchFamily="34" charset="0"/>
              <a:buChar char="•"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</p:txBody>
      </p:sp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4C366827-B13F-41D2-9BB1-86D6952FE74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B081CECA-2419-49BC-A865-E26F838DFBF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75CA6814-F1E3-4289-929D-E2AEACCAF6C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419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5534" userDrawn="1">
          <p15:clr>
            <a:srgbClr val="FBAE40"/>
          </p15:clr>
        </p15:guide>
        <p15:guide id="5" orient="horz" pos="327" userDrawn="1">
          <p15:clr>
            <a:srgbClr val="FBAE40"/>
          </p15:clr>
        </p15:guide>
        <p15:guide id="6" pos="2795" userDrawn="1">
          <p15:clr>
            <a:srgbClr val="FBAE40"/>
          </p15:clr>
        </p15:guide>
        <p15:guide id="7" pos="2965" userDrawn="1">
          <p15:clr>
            <a:srgbClr val="FBAE40"/>
          </p15:clr>
        </p15:guide>
        <p15:guide id="8" orient="horz" pos="84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Body slide with Sub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92328" y="28437"/>
            <a:ext cx="8492897" cy="9995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 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92328" y="2024418"/>
            <a:ext cx="8492897" cy="225958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00" b="1" baseline="0">
                <a:solidFill>
                  <a:schemeClr val="tx1"/>
                </a:solidFill>
              </a:defRPr>
            </a:lvl1pPr>
            <a:lvl2pPr marL="628650" indent="-271463">
              <a:buFont typeface="Arial" panose="020B0604020202020204" pitchFamily="34" charset="0"/>
              <a:buChar char="•"/>
              <a:defRPr sz="2100"/>
            </a:lvl2pPr>
            <a:lvl3pPr marL="804863" indent="-176213">
              <a:buFont typeface="Arial" panose="020B0604020202020204" pitchFamily="34" charset="0"/>
              <a:buChar char="•"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92328" y="1199905"/>
            <a:ext cx="8492897" cy="64885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  <a:p>
            <a:pPr lvl="0"/>
            <a:endParaRPr lang="en-US" dirty="0"/>
          </a:p>
        </p:txBody>
      </p:sp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15F98E76-565B-438E-BE24-AF36CE784A6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0477500B-A8BC-45B6-BA85-A082FC8528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4A736A4D-A5BC-4E4F-9FD0-C4BC6EEC98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783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5534">
          <p15:clr>
            <a:srgbClr val="FBAE40"/>
          </p15:clr>
        </p15:guide>
        <p15:guide id="5" orient="horz" pos="327">
          <p15:clr>
            <a:srgbClr val="FBAE40"/>
          </p15:clr>
        </p15:guide>
        <p15:guide id="6" pos="2795">
          <p15:clr>
            <a:srgbClr val="FBAE40"/>
          </p15:clr>
        </p15:guide>
        <p15:guide id="7" pos="2965">
          <p15:clr>
            <a:srgbClr val="FBAE40"/>
          </p15:clr>
        </p15:guide>
        <p15:guide id="8" orient="horz" pos="84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Body slide - 2 text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92880" y="26955"/>
            <a:ext cx="8497093" cy="1016294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87339" y="1347789"/>
            <a:ext cx="4150122" cy="2936212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100" b="1" baseline="0">
                <a:solidFill>
                  <a:schemeClr val="tx1"/>
                </a:solidFill>
              </a:defRPr>
            </a:lvl1pPr>
            <a:lvl2pPr marL="628650" indent="-285750">
              <a:buFont typeface="Arial" panose="020B0604020202020204" pitchFamily="34" charset="0"/>
              <a:buChar char="•"/>
              <a:defRPr sz="2100"/>
            </a:lvl2pPr>
            <a:lvl3pPr marL="804863" indent="-176213">
              <a:buFont typeface="Arial" panose="020B0604020202020204" pitchFamily="34" charset="0"/>
              <a:buChar char="•"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4706541" y="1347789"/>
            <a:ext cx="4078684" cy="2936212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100" b="1" baseline="0">
                <a:solidFill>
                  <a:schemeClr val="tx1"/>
                </a:solidFill>
              </a:defRPr>
            </a:lvl1pPr>
            <a:lvl2pPr marL="628650" indent="-285750">
              <a:buFont typeface="Arial" panose="020B0604020202020204" pitchFamily="34" charset="0"/>
              <a:buChar char="•"/>
              <a:defRPr sz="2100"/>
            </a:lvl2pPr>
            <a:lvl3pPr marL="804863" indent="-176213">
              <a:buFont typeface="Arial" panose="020B0604020202020204" pitchFamily="34" charset="0"/>
              <a:buChar char="•"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0ACE9B33-D0C7-4AF1-A02A-1559773A78A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8F7430A1-7AEB-4722-97B3-51719F60574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75B56DD1-CE07-4F8B-9EEB-5CFC86C5CCF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5534" userDrawn="1">
          <p15:clr>
            <a:srgbClr val="FBAE40"/>
          </p15:clr>
        </p15:guide>
        <p15:guide id="5" orient="horz" pos="327" userDrawn="1">
          <p15:clr>
            <a:srgbClr val="FBAE40"/>
          </p15:clr>
        </p15:guide>
        <p15:guide id="6" pos="2795" userDrawn="1">
          <p15:clr>
            <a:srgbClr val="FBAE40"/>
          </p15:clr>
        </p15:guide>
        <p15:guide id="7" pos="2965" userDrawn="1">
          <p15:clr>
            <a:srgbClr val="FBAE40"/>
          </p15:clr>
        </p15:guide>
        <p15:guide id="8" pos="181" userDrawn="1">
          <p15:clr>
            <a:srgbClr val="FBAE40"/>
          </p15:clr>
        </p15:guide>
        <p15:guide id="9" orient="horz" pos="84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 Body slide - Black text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710793" y="0"/>
            <a:ext cx="4433207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baseline="0">
                <a:solidFill>
                  <a:schemeClr val="bg1">
                    <a:lumMod val="85000"/>
                    <a:alpha val="62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i-FI" dirty="0" err="1"/>
              <a:t>Click</a:t>
            </a:r>
            <a:r>
              <a:rPr lang="fi-FI" dirty="0"/>
              <a:t> </a:t>
            </a:r>
            <a:r>
              <a:rPr lang="fi-FI" dirty="0" err="1"/>
              <a:t>icon</a:t>
            </a:r>
            <a:r>
              <a:rPr lang="fi-FI" dirty="0"/>
              <a:t> to </a:t>
            </a:r>
            <a:r>
              <a:rPr lang="fi-FI" dirty="0" err="1"/>
              <a:t>add</a:t>
            </a:r>
            <a:r>
              <a:rPr lang="fi-FI" dirty="0"/>
              <a:t> image</a:t>
            </a:r>
            <a:br>
              <a:rPr lang="fi-FI" dirty="0"/>
            </a:br>
            <a:br>
              <a:rPr lang="fi-FI" dirty="0"/>
            </a:br>
            <a:r>
              <a:rPr lang="fi-FI" dirty="0" err="1"/>
              <a:t>Fit</a:t>
            </a:r>
            <a:r>
              <a:rPr lang="fi-FI" dirty="0"/>
              <a:t> the image to </a:t>
            </a:r>
            <a:r>
              <a:rPr lang="fi-FI" dirty="0" err="1"/>
              <a:t>frame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choosing</a:t>
            </a:r>
            <a:r>
              <a:rPr lang="fi-FI" dirty="0"/>
              <a:t>: </a:t>
            </a:r>
            <a:br>
              <a:rPr lang="fi-FI" dirty="0"/>
            </a:br>
            <a:r>
              <a:rPr lang="fi-FI" dirty="0" err="1"/>
              <a:t>crop</a:t>
            </a:r>
            <a:r>
              <a:rPr lang="fi-FI" dirty="0"/>
              <a:t>&gt;</a:t>
            </a:r>
            <a:r>
              <a:rPr lang="fi-FI" dirty="0" err="1"/>
              <a:t>fit</a:t>
            </a:r>
            <a:r>
              <a:rPr lang="fi-FI" dirty="0"/>
              <a:t> / rajaa&gt;sovita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87338" y="1358537"/>
            <a:ext cx="4052221" cy="292546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2100" b="1" smtClean="0"/>
            </a:lvl1pPr>
            <a:lvl2pPr marL="342900" indent="0">
              <a:buFontTx/>
              <a:buNone/>
              <a:defRPr sz="2100"/>
            </a:lvl2pPr>
            <a:lvl3pPr marL="628650" indent="0">
              <a:buFontTx/>
              <a:buNone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8" y="34800"/>
            <a:ext cx="4052221" cy="10414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6" name="Päivämäärän paikkamerkki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9" name="Alatunnisteen paikkamerkki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0" name="Dian numeron paikkamerkki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5155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 Divider - Red -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710793" y="0"/>
            <a:ext cx="4433207" cy="51435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1" baseline="0">
                <a:solidFill>
                  <a:schemeClr val="bg1">
                    <a:alpha val="62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image.</a:t>
            </a:r>
            <a:br>
              <a:rPr lang="en-US" dirty="0"/>
            </a:br>
            <a:br>
              <a:rPr lang="en-US" dirty="0"/>
            </a:br>
            <a:r>
              <a:rPr lang="fi-FI" dirty="0" err="1"/>
              <a:t>Fit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image to </a:t>
            </a:r>
            <a:r>
              <a:rPr lang="fi-FI" dirty="0" err="1"/>
              <a:t>frame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choosing</a:t>
            </a:r>
            <a:r>
              <a:rPr lang="fi-FI" dirty="0"/>
              <a:t>: </a:t>
            </a:r>
            <a:br>
              <a:rPr lang="fi-FI" dirty="0"/>
            </a:br>
            <a:r>
              <a:rPr lang="fi-FI" dirty="0" err="1"/>
              <a:t>crop</a:t>
            </a:r>
            <a:r>
              <a:rPr lang="fi-FI" dirty="0"/>
              <a:t>&gt;</a:t>
            </a:r>
            <a:r>
              <a:rPr lang="fi-FI" dirty="0" err="1"/>
              <a:t>fit</a:t>
            </a:r>
            <a:r>
              <a:rPr lang="fi-FI" dirty="0"/>
              <a:t> / rajaa&gt;sovita</a:t>
            </a:r>
            <a:endParaRPr lang="en-US" dirty="0"/>
          </a:p>
        </p:txBody>
      </p:sp>
      <p:pic>
        <p:nvPicPr>
          <p:cNvPr id="2" name="Kuva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1969868" cy="856800"/>
          </a:xfrm>
          <a:prstGeom prst="rect">
            <a:avLst/>
          </a:prstGeom>
        </p:spPr>
      </p:pic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4E326D0-D397-4DCF-88BA-ADD90C3D5C3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0B124AD7-04E5-4E26-A7E3-6E499B81497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0" name="Dian numeron paikkamerkki 9">
            <a:extLst>
              <a:ext uri="{FF2B5EF4-FFF2-40B4-BE49-F238E27FC236}">
                <a16:creationId xmlns:a16="http://schemas.microsoft.com/office/drawing/2014/main" id="{439BEBFE-6A3C-4862-B3C0-DF2EC5E8CB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CC9C0A2-E518-4F61-BACC-25E3255118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519113"/>
            <a:ext cx="4218160" cy="37675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300" b="1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Lorem </a:t>
            </a:r>
            <a:r>
              <a:rPr lang="fi-FI" dirty="0" err="1"/>
              <a:t>ipsum</a:t>
            </a:r>
            <a:r>
              <a:rPr lang="fi-FI" dirty="0"/>
              <a:t> </a:t>
            </a:r>
            <a:r>
              <a:rPr lang="fi-FI" dirty="0" err="1"/>
              <a:t>dolor</a:t>
            </a:r>
            <a:r>
              <a:rPr lang="fi-FI" dirty="0"/>
              <a:t> </a:t>
            </a:r>
            <a:r>
              <a:rPr lang="fi-FI" dirty="0" err="1"/>
              <a:t>sit</a:t>
            </a:r>
            <a:r>
              <a:rPr lang="fi-FI" dirty="0"/>
              <a:t> amet, </a:t>
            </a:r>
            <a:r>
              <a:rPr lang="fi-FI" dirty="0" err="1"/>
              <a:t>consectetur</a:t>
            </a:r>
            <a:r>
              <a:rPr lang="fi-FI" dirty="0"/>
              <a:t> adipiscing elit. </a:t>
            </a:r>
            <a:r>
              <a:rPr lang="fi-FI" dirty="0" err="1"/>
              <a:t>Maecenas</a:t>
            </a:r>
            <a:r>
              <a:rPr lang="fi-FI" dirty="0"/>
              <a:t> </a:t>
            </a:r>
            <a:r>
              <a:rPr lang="fi-FI" dirty="0" err="1"/>
              <a:t>velit</a:t>
            </a:r>
            <a:r>
              <a:rPr lang="fi-FI" dirty="0"/>
              <a:t> </a:t>
            </a:r>
            <a:r>
              <a:rPr lang="fi-FI" dirty="0" err="1"/>
              <a:t>velit</a:t>
            </a:r>
            <a:r>
              <a:rPr lang="fi-FI" dirty="0"/>
              <a:t>, </a:t>
            </a:r>
            <a:r>
              <a:rPr lang="fi-FI" dirty="0" err="1"/>
              <a:t>consequat</a:t>
            </a:r>
            <a:r>
              <a:rPr lang="fi-FI" dirty="0"/>
              <a:t> </a:t>
            </a:r>
            <a:r>
              <a:rPr lang="fi-FI" dirty="0" err="1"/>
              <a:t>eget</a:t>
            </a:r>
            <a:r>
              <a:rPr lang="fi-FI" dirty="0"/>
              <a:t> </a:t>
            </a:r>
            <a:r>
              <a:rPr lang="fi-FI" dirty="0" err="1"/>
              <a:t>ullamcorper</a:t>
            </a:r>
            <a:r>
              <a:rPr lang="fi-FI" dirty="0"/>
              <a:t> a, </a:t>
            </a:r>
            <a:r>
              <a:rPr lang="fi-FI" dirty="0" err="1"/>
              <a:t>maximus</a:t>
            </a:r>
            <a:r>
              <a:rPr lang="fi-FI" dirty="0"/>
              <a:t> </a:t>
            </a:r>
            <a:r>
              <a:rPr lang="fi-FI" dirty="0" err="1"/>
              <a:t>ac</a:t>
            </a:r>
            <a:r>
              <a:rPr lang="fi-FI" dirty="0"/>
              <a:t> ex.</a:t>
            </a:r>
          </a:p>
        </p:txBody>
      </p:sp>
    </p:spTree>
    <p:extLst>
      <p:ext uri="{BB962C8B-B14F-4D97-AF65-F5344CB8AC3E}">
        <p14:creationId xmlns:p14="http://schemas.microsoft.com/office/powerpoint/2010/main" val="3624160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Divider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066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755650" y="1759425"/>
            <a:ext cx="7669159" cy="1352265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 b="1" baseline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Divider – Headline</a:t>
            </a:r>
          </a:p>
        </p:txBody>
      </p:sp>
      <p:pic>
        <p:nvPicPr>
          <p:cNvPr id="8" name="Kuva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1969868" cy="856800"/>
          </a:xfrm>
          <a:prstGeom prst="rect">
            <a:avLst/>
          </a:prstGeom>
        </p:spPr>
      </p:pic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37C6C481-D72C-4B89-AA19-AC91EB21FEF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2A81A4FB-6563-4C02-8A9B-51D830F1EAB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1F6A7C93-158F-48BA-8E95-EC2109A4B4D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5495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 Body slide - Text - Red 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87339" y="2615909"/>
            <a:ext cx="3015456" cy="16451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i="0" baseline="0">
                <a:solidFill>
                  <a:schemeClr val="tx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9" y="401354"/>
            <a:ext cx="3015456" cy="17479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rgbClr val="EE353B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3654029" y="463696"/>
            <a:ext cx="5130402" cy="3797357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1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FontTx/>
              <a:buNone/>
              <a:defRPr sz="2100"/>
            </a:lvl2pPr>
            <a:lvl3pPr marL="628650" indent="0">
              <a:buFontTx/>
              <a:buNone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062E6-8B0E-4DB4-8209-4E7EB4F3FA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78800" y="4848629"/>
            <a:ext cx="2057400" cy="172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DE37A55-AE2A-40CC-8240-F6FD4F5BD0F6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678800" y="4672740"/>
            <a:ext cx="2057400" cy="175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9" name="Alatunnisteen paikkamerkki 1">
            <a:extLst>
              <a:ext uri="{FF2B5EF4-FFF2-40B4-BE49-F238E27FC236}">
                <a16:creationId xmlns:a16="http://schemas.microsoft.com/office/drawing/2014/main" id="{AD81B084-A59A-450A-B69B-00DEBAF84E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49200"/>
            <a:ext cx="3086100" cy="172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081" userDrawn="1">
          <p15:clr>
            <a:srgbClr val="FBAE40"/>
          </p15:clr>
        </p15:guide>
        <p15:guide id="2" pos="2302" userDrawn="1">
          <p15:clr>
            <a:srgbClr val="FBAE40"/>
          </p15:clr>
        </p15:guide>
        <p15:guide id="3" pos="553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78800" y="4848629"/>
            <a:ext cx="2057400" cy="172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78800" y="4672740"/>
            <a:ext cx="2057400" cy="175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2" name="Alatunnisteen paikkamerkki 1">
            <a:extLst>
              <a:ext uri="{FF2B5EF4-FFF2-40B4-BE49-F238E27FC236}">
                <a16:creationId xmlns:a16="http://schemas.microsoft.com/office/drawing/2014/main" id="{1C150BC1-EEBC-48B9-AEAE-962A54F46F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49200"/>
            <a:ext cx="3086100" cy="172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833754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0" r:id="rId2"/>
    <p:sldLayoutId id="2147483704" r:id="rId3"/>
    <p:sldLayoutId id="2147483708" r:id="rId4"/>
    <p:sldLayoutId id="2147483707" r:id="rId5"/>
    <p:sldLayoutId id="2147483694" r:id="rId6"/>
    <p:sldLayoutId id="2147483695" r:id="rId7"/>
    <p:sldLayoutId id="2147483702" r:id="rId8"/>
    <p:sldLayoutId id="2147483678" r:id="rId9"/>
    <p:sldLayoutId id="2147483705" r:id="rId10"/>
    <p:sldLayoutId id="2147483701" r:id="rId11"/>
    <p:sldLayoutId id="2147483697" r:id="rId12"/>
    <p:sldLayoutId id="2147483703" r:id="rId13"/>
    <p:sldLayoutId id="2147483691" r:id="rId14"/>
    <p:sldLayoutId id="2147483699" r:id="rId15"/>
    <p:sldLayoutId id="2147483679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1" userDrawn="1">
          <p15:clr>
            <a:srgbClr val="F26B43"/>
          </p15:clr>
        </p15:guide>
        <p15:guide id="3" orient="horz" pos="3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BDA Project Presentation</a:t>
            </a:r>
          </a:p>
        </p:txBody>
      </p:sp>
      <p:sp>
        <p:nvSpPr>
          <p:cNvPr id="3" name="Tekstin paikkamerkki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i-FI" dirty="0" err="1"/>
              <a:t>Logistic</a:t>
            </a:r>
            <a:r>
              <a:rPr lang="fi-FI" dirty="0"/>
              <a:t> regression on </a:t>
            </a:r>
            <a:r>
              <a:rPr lang="fi-FI" dirty="0" err="1"/>
              <a:t>Breast</a:t>
            </a:r>
            <a:r>
              <a:rPr lang="fi-FI" dirty="0"/>
              <a:t> </a:t>
            </a:r>
            <a:r>
              <a:rPr lang="fi-FI" dirty="0" err="1"/>
              <a:t>Cancer</a:t>
            </a:r>
            <a:r>
              <a:rPr lang="fi-FI" dirty="0"/>
              <a:t> data</a:t>
            </a:r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fi-FI" dirty="0"/>
              <a:t>Jonne Kurokallio</a:t>
            </a:r>
          </a:p>
        </p:txBody>
      </p:sp>
      <p:sp>
        <p:nvSpPr>
          <p:cNvPr id="5" name="Tekstin paikkamerkki 4"/>
          <p:cNvSpPr>
            <a:spLocks noGrp="1"/>
          </p:cNvSpPr>
          <p:nvPr>
            <p:ph type="body" sz="half" idx="12"/>
          </p:nvPr>
        </p:nvSpPr>
        <p:spPr/>
        <p:txBody>
          <a:bodyPr/>
          <a:lstStyle/>
          <a:p>
            <a:r>
              <a:rPr lang="fi-FI" dirty="0" err="1"/>
              <a:t>Ales</a:t>
            </a:r>
            <a:r>
              <a:rPr lang="fi-FI" dirty="0"/>
              <a:t> </a:t>
            </a:r>
            <a:r>
              <a:rPr lang="fi-FI" dirty="0" err="1"/>
              <a:t>Suchomel</a:t>
            </a:r>
            <a:endParaRPr lang="fi-FI" dirty="0"/>
          </a:p>
        </p:txBody>
      </p:sp>
      <p:sp>
        <p:nvSpPr>
          <p:cNvPr id="6" name="Kuvan paikkamerkki 5"/>
          <p:cNvSpPr>
            <a:spLocks noGrp="1"/>
          </p:cNvSpPr>
          <p:nvPr>
            <p:ph type="pic" idx="13"/>
          </p:nvPr>
        </p:nvSpPr>
        <p:spPr/>
      </p:sp>
      <p:cxnSp>
        <p:nvCxnSpPr>
          <p:cNvPr id="7" name="Suora yhdysviiva 6">
            <a:extLst>
              <a:ext uri="{FF2B5EF4-FFF2-40B4-BE49-F238E27FC236}">
                <a16:creationId xmlns:a16="http://schemas.microsoft.com/office/drawing/2014/main" id="{44D42085-CC57-854B-9151-3C66E83D17EE}"/>
              </a:ext>
            </a:extLst>
          </p:cNvPr>
          <p:cNvCxnSpPr/>
          <p:nvPr/>
        </p:nvCxnSpPr>
        <p:spPr>
          <a:xfrm>
            <a:off x="442398" y="1588362"/>
            <a:ext cx="379683" cy="0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309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text 1">
            <a:extLst>
              <a:ext uri="{FF2B5EF4-FFF2-40B4-BE49-F238E27FC236}">
                <a16:creationId xmlns:a16="http://schemas.microsoft.com/office/drawing/2014/main" id="{4E9B1907-BFC6-43C9-A7DE-01723F067F8C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Appendices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E488878B-0A2B-4337-8FF0-0D39A816D130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dirty="0"/>
              <a:t>Stan code: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DF09D345-4E11-4E2E-BFFD-FF1C7F32F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060" y="503435"/>
            <a:ext cx="3248478" cy="1943371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A4BDB650-B771-4D9F-A81F-1ECB3067D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149" y="1708774"/>
            <a:ext cx="6096851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022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text 1">
            <a:extLst>
              <a:ext uri="{FF2B5EF4-FFF2-40B4-BE49-F238E27FC236}">
                <a16:creationId xmlns:a16="http://schemas.microsoft.com/office/drawing/2014/main" id="{B06B4A4E-015B-4248-A137-DF43634BA5EE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C76ACE12-5AA2-4162-83EF-1418C8C9505A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A69DD079-ED8B-4D8F-AB26-9709C84D5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289" y="1028012"/>
            <a:ext cx="4267796" cy="1638529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882EF473-AA8B-441E-8073-650AAFACF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59" y="1165773"/>
            <a:ext cx="4229690" cy="3200847"/>
          </a:xfrm>
          <a:prstGeom prst="rect">
            <a:avLst/>
          </a:prstGeom>
        </p:spPr>
      </p:pic>
      <p:pic>
        <p:nvPicPr>
          <p:cNvPr id="19" name="Obrázek 18">
            <a:extLst>
              <a:ext uri="{FF2B5EF4-FFF2-40B4-BE49-F238E27FC236}">
                <a16:creationId xmlns:a16="http://schemas.microsoft.com/office/drawing/2014/main" id="{0355BF81-9E1C-4DE8-BA1D-E0B964506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734" y="3153845"/>
            <a:ext cx="4696480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88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in paikkamerkki 1">
            <a:extLst>
              <a:ext uri="{FF2B5EF4-FFF2-40B4-BE49-F238E27FC236}">
                <a16:creationId xmlns:a16="http://schemas.microsoft.com/office/drawing/2014/main" id="{086C60F2-50FA-4106-9A5C-A5993EFD4DD8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fi-FI" dirty="0"/>
              <a:t>Posterior predictive checks (PPC)</a:t>
            </a:r>
            <a:endParaRPr lang="en-GB" dirty="0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72F55BE7-E8EA-4140-B657-2F9DA815D953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fi-FI" dirty="0" err="1"/>
              <a:t>Convergence</a:t>
            </a:r>
            <a:endParaRPr lang="en-GB" dirty="0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79B9DB08-D57C-494F-9795-995CAFF5D06A}"/>
              </a:ext>
            </a:extLst>
          </p:cNvPr>
          <p:cNvSpPr>
            <a:spLocks noGrp="1"/>
          </p:cNvSpPr>
          <p:nvPr>
            <p:ph type="body" sz="half" idx="12"/>
          </p:nvPr>
        </p:nvSpPr>
        <p:spPr/>
        <p:txBody>
          <a:bodyPr/>
          <a:lstStyle/>
          <a:p>
            <a:r>
              <a:rPr lang="fi-FI" dirty="0"/>
              <a:t>PPC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DF70EC45-C06F-4865-9EBE-A701CBC0E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8336" y="1737478"/>
            <a:ext cx="2155093" cy="267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43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437E60FD-F986-4B21-8441-758990DFD8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7339" y="1358537"/>
            <a:ext cx="3779198" cy="29254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Relative</a:t>
            </a:r>
            <a:r>
              <a:rPr lang="fi-FI" dirty="0"/>
              <a:t> </a:t>
            </a:r>
            <a:r>
              <a:rPr lang="fi-FI" dirty="0" err="1"/>
              <a:t>distributions</a:t>
            </a:r>
            <a:r>
              <a:rPr lang="fi-FI" dirty="0"/>
              <a:t> of </a:t>
            </a:r>
            <a:r>
              <a:rPr lang="fi-FI" dirty="0" err="1"/>
              <a:t>each</a:t>
            </a:r>
            <a:r>
              <a:rPr lang="fi-FI" dirty="0"/>
              <a:t> feature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Some </a:t>
            </a:r>
            <a:r>
              <a:rPr lang="fi-FI" dirty="0" err="1"/>
              <a:t>features</a:t>
            </a:r>
            <a:r>
              <a:rPr lang="fi-FI" dirty="0"/>
              <a:t> </a:t>
            </a:r>
            <a:r>
              <a:rPr lang="fi-FI" dirty="0" err="1"/>
              <a:t>seem</a:t>
            </a:r>
            <a:r>
              <a:rPr lang="fi-FI" dirty="0"/>
              <a:t> </a:t>
            </a:r>
            <a:r>
              <a:rPr lang="fi-FI" dirty="0" err="1"/>
              <a:t>highly</a:t>
            </a:r>
            <a:r>
              <a:rPr lang="fi-FI" dirty="0"/>
              <a:t> </a:t>
            </a:r>
            <a:r>
              <a:rPr lang="fi-FI" dirty="0" err="1"/>
              <a:t>correlated</a:t>
            </a:r>
            <a:r>
              <a:rPr lang="fi-FI" dirty="0"/>
              <a:t> 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Some features bring little to the classification</a:t>
            </a:r>
            <a:endParaRPr lang="fi-FI" dirty="0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3DDF193C-F20A-4819-B6A3-2E2499192EEC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fi-FI" dirty="0"/>
              <a:t>Data </a:t>
            </a:r>
            <a:r>
              <a:rPr lang="fi-FI" dirty="0" err="1"/>
              <a:t>pairplot</a:t>
            </a:r>
            <a:endParaRPr lang="en-GB" dirty="0"/>
          </a:p>
        </p:txBody>
      </p:sp>
      <p:sp>
        <p:nvSpPr>
          <p:cNvPr id="8" name="Kuvan paikkamerkki 7">
            <a:extLst>
              <a:ext uri="{FF2B5EF4-FFF2-40B4-BE49-F238E27FC236}">
                <a16:creationId xmlns:a16="http://schemas.microsoft.com/office/drawing/2014/main" id="{689CFD5E-1E70-4DE4-AFF1-DB005C29663F}"/>
              </a:ext>
            </a:extLst>
          </p:cNvPr>
          <p:cNvSpPr>
            <a:spLocks noGrp="1"/>
          </p:cNvSpPr>
          <p:nvPr>
            <p:ph type="pic" idx="11"/>
          </p:nvPr>
        </p:nvSpPr>
        <p:spPr/>
      </p:sp>
      <p:pic>
        <p:nvPicPr>
          <p:cNvPr id="10" name="Kuva 9">
            <a:extLst>
              <a:ext uri="{FF2B5EF4-FFF2-40B4-BE49-F238E27FC236}">
                <a16:creationId xmlns:a16="http://schemas.microsoft.com/office/drawing/2014/main" id="{9C95569E-24AF-41A9-AAD5-83608FDB5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536" y="0"/>
            <a:ext cx="507746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913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Kuvan paikkamerkki 10">
            <a:extLst>
              <a:ext uri="{FF2B5EF4-FFF2-40B4-BE49-F238E27FC236}">
                <a16:creationId xmlns:a16="http://schemas.microsoft.com/office/drawing/2014/main" id="{18A66CDD-DCA5-41E4-81A8-5FD704063E68}"/>
              </a:ext>
            </a:extLst>
          </p:cNvPr>
          <p:cNvSpPr>
            <a:spLocks noGrp="1"/>
          </p:cNvSpPr>
          <p:nvPr>
            <p:ph type="pic" idx="11"/>
          </p:nvPr>
        </p:nvSpPr>
        <p:spPr/>
      </p:sp>
      <p:sp>
        <p:nvSpPr>
          <p:cNvPr id="2" name="Tekstin paikkamerkki 1">
            <a:extLst>
              <a:ext uri="{FF2B5EF4-FFF2-40B4-BE49-F238E27FC236}">
                <a16:creationId xmlns:a16="http://schemas.microsoft.com/office/drawing/2014/main" id="{8F9D19D9-3185-4891-875D-B7A698546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7338" y="841702"/>
            <a:ext cx="4052221" cy="3491759"/>
          </a:xfrm>
        </p:spPr>
        <p:txBody>
          <a:bodyPr/>
          <a:lstStyle/>
          <a:p>
            <a:r>
              <a:rPr lang="fi-FI" sz="1800" dirty="0" err="1"/>
              <a:t>Features</a:t>
            </a:r>
            <a:r>
              <a:rPr lang="fi-FI" sz="18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1800" dirty="0" err="1"/>
              <a:t>Principal</a:t>
            </a:r>
            <a:r>
              <a:rPr lang="fi-FI" sz="1800" dirty="0"/>
              <a:t> </a:t>
            </a:r>
            <a:r>
              <a:rPr lang="fi-FI" sz="1800" dirty="0" err="1"/>
              <a:t>componen</a:t>
            </a:r>
            <a:r>
              <a:rPr lang="fi-FI" sz="1800" dirty="0"/>
              <a:t> </a:t>
            </a:r>
            <a:r>
              <a:rPr lang="fi-FI" sz="1800" dirty="0" err="1"/>
              <a:t>analysis</a:t>
            </a:r>
            <a:endParaRPr lang="fi-FI" sz="1800" dirty="0"/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fi-FI" sz="1800" dirty="0" err="1"/>
              <a:t>Reduce</a:t>
            </a:r>
            <a:r>
              <a:rPr lang="fi-FI" sz="1800" dirty="0"/>
              <a:t> </a:t>
            </a:r>
            <a:r>
              <a:rPr lang="fi-FI" sz="1800" dirty="0" err="1"/>
              <a:t>the</a:t>
            </a:r>
            <a:r>
              <a:rPr lang="fi-FI" sz="1800" dirty="0"/>
              <a:t> data </a:t>
            </a:r>
            <a:r>
              <a:rPr lang="fi-FI" sz="1800" dirty="0" err="1"/>
              <a:t>dimensions</a:t>
            </a:r>
            <a:r>
              <a:rPr lang="fi-FI" sz="1800" dirty="0"/>
              <a:t> to 3,6 and 10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1800" dirty="0" err="1"/>
              <a:t>Custom</a:t>
            </a:r>
            <a:endParaRPr lang="fi-FI" sz="1800" dirty="0"/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fi-FI" sz="1800" dirty="0" err="1"/>
              <a:t>Based</a:t>
            </a:r>
            <a:r>
              <a:rPr lang="fi-FI" sz="1800" dirty="0"/>
              <a:t> on data </a:t>
            </a:r>
            <a:r>
              <a:rPr lang="fi-FI" sz="1800" dirty="0" err="1"/>
              <a:t>plots</a:t>
            </a:r>
            <a:r>
              <a:rPr lang="fi-FI" sz="1800" dirty="0"/>
              <a:t>, </a:t>
            </a:r>
            <a:r>
              <a:rPr lang="fi-FI" sz="1800" dirty="0" err="1"/>
              <a:t>hand</a:t>
            </a:r>
            <a:r>
              <a:rPr lang="fi-FI" sz="1800" dirty="0"/>
              <a:t> </a:t>
            </a:r>
            <a:r>
              <a:rPr lang="fi-FI" sz="1800" dirty="0" err="1"/>
              <a:t>select</a:t>
            </a:r>
            <a:r>
              <a:rPr lang="fi-FI" sz="1800" dirty="0"/>
              <a:t> 5 </a:t>
            </a:r>
            <a:r>
              <a:rPr lang="fi-FI" sz="1800" dirty="0" err="1"/>
              <a:t>features</a:t>
            </a:r>
            <a:r>
              <a:rPr lang="fi-FI" sz="1800" dirty="0"/>
              <a:t> </a:t>
            </a:r>
            <a:r>
              <a:rPr lang="fi-FI" sz="1800" dirty="0" err="1"/>
              <a:t>that</a:t>
            </a:r>
            <a:r>
              <a:rPr lang="fi-FI" sz="1800" dirty="0"/>
              <a:t> </a:t>
            </a:r>
            <a:r>
              <a:rPr lang="fi-FI" sz="1800" dirty="0" err="1"/>
              <a:t>seem</a:t>
            </a:r>
            <a:r>
              <a:rPr lang="fi-FI" sz="1800" dirty="0"/>
              <a:t> </a:t>
            </a:r>
            <a:r>
              <a:rPr lang="fi-FI" sz="1800" dirty="0" err="1"/>
              <a:t>most</a:t>
            </a:r>
            <a:r>
              <a:rPr lang="fi-FI" sz="1800" dirty="0"/>
              <a:t> </a:t>
            </a:r>
            <a:r>
              <a:rPr lang="fi-FI" sz="1800" dirty="0" err="1"/>
              <a:t>influential</a:t>
            </a:r>
            <a:endParaRPr lang="fi-FI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1800" dirty="0"/>
              <a:t>Original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fi-FI" sz="1800" dirty="0" err="1"/>
              <a:t>The</a:t>
            </a:r>
            <a:r>
              <a:rPr lang="fi-FI" sz="1800" dirty="0"/>
              <a:t> </a:t>
            </a:r>
            <a:r>
              <a:rPr lang="fi-FI" sz="1800" dirty="0" err="1"/>
              <a:t>original</a:t>
            </a:r>
            <a:r>
              <a:rPr lang="fi-FI" sz="1800" dirty="0"/>
              <a:t> data </a:t>
            </a:r>
            <a:r>
              <a:rPr lang="fi-FI" sz="1800" dirty="0" err="1"/>
              <a:t>unchanged</a:t>
            </a:r>
            <a:r>
              <a:rPr lang="fi-FI" sz="1800" dirty="0"/>
              <a:t> and </a:t>
            </a:r>
            <a:r>
              <a:rPr lang="fi-FI" sz="1800" dirty="0" err="1"/>
              <a:t>standardized</a:t>
            </a:r>
            <a:endParaRPr lang="fi-FI" sz="1800" dirty="0"/>
          </a:p>
        </p:txBody>
      </p:sp>
      <p:sp>
        <p:nvSpPr>
          <p:cNvPr id="6" name="Tekstin paikkamerkki 5">
            <a:extLst>
              <a:ext uri="{FF2B5EF4-FFF2-40B4-BE49-F238E27FC236}">
                <a16:creationId xmlns:a16="http://schemas.microsoft.com/office/drawing/2014/main" id="{F7FC17DC-B893-4ECF-A4F0-4387A46AC198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287338" y="34800"/>
            <a:ext cx="4284662" cy="1041475"/>
          </a:xfrm>
        </p:spPr>
        <p:txBody>
          <a:bodyPr/>
          <a:lstStyle/>
          <a:p>
            <a:r>
              <a:rPr lang="fi-FI" sz="2800" dirty="0" err="1"/>
              <a:t>Preprocessing</a:t>
            </a:r>
            <a:r>
              <a:rPr lang="fi-FI" sz="2800" dirty="0"/>
              <a:t> </a:t>
            </a:r>
            <a:r>
              <a:rPr lang="fi-FI" sz="2800" dirty="0" err="1"/>
              <a:t>summary</a:t>
            </a:r>
            <a:endParaRPr lang="en-GB" sz="2800" dirty="0"/>
          </a:p>
        </p:txBody>
      </p:sp>
      <p:graphicFrame>
        <p:nvGraphicFramePr>
          <p:cNvPr id="12" name="Taulukko 12">
            <a:extLst>
              <a:ext uri="{FF2B5EF4-FFF2-40B4-BE49-F238E27FC236}">
                <a16:creationId xmlns:a16="http://schemas.microsoft.com/office/drawing/2014/main" id="{2BEF9A4F-47A2-468B-BC31-574091ABFD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809075"/>
              </p:ext>
            </p:extLst>
          </p:nvPr>
        </p:nvGraphicFramePr>
        <p:xfrm>
          <a:off x="4718623" y="65776"/>
          <a:ext cx="4353816" cy="498330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51272">
                  <a:extLst>
                    <a:ext uri="{9D8B030D-6E8A-4147-A177-3AD203B41FA5}">
                      <a16:colId xmlns:a16="http://schemas.microsoft.com/office/drawing/2014/main" val="2069311614"/>
                    </a:ext>
                  </a:extLst>
                </a:gridCol>
                <a:gridCol w="1451272">
                  <a:extLst>
                    <a:ext uri="{9D8B030D-6E8A-4147-A177-3AD203B41FA5}">
                      <a16:colId xmlns:a16="http://schemas.microsoft.com/office/drawing/2014/main" val="780486659"/>
                    </a:ext>
                  </a:extLst>
                </a:gridCol>
                <a:gridCol w="1451272">
                  <a:extLst>
                    <a:ext uri="{9D8B030D-6E8A-4147-A177-3AD203B41FA5}">
                      <a16:colId xmlns:a16="http://schemas.microsoft.com/office/drawing/2014/main" val="1998870075"/>
                    </a:ext>
                  </a:extLst>
                </a:gridCol>
              </a:tblGrid>
              <a:tr h="262279">
                <a:tc>
                  <a:txBody>
                    <a:bodyPr/>
                    <a:lstStyle/>
                    <a:p>
                      <a:r>
                        <a:rPr lang="fi-FI" sz="900" dirty="0" err="1"/>
                        <a:t>Prior</a:t>
                      </a:r>
                      <a:endParaRPr lang="en-GB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i-FI" sz="900" dirty="0" err="1"/>
                        <a:t>Features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LOO – </a:t>
                      </a:r>
                      <a:r>
                        <a:rPr lang="fi-FI" sz="900" dirty="0" err="1"/>
                        <a:t>value</a:t>
                      </a:r>
                      <a:r>
                        <a:rPr lang="fi-FI" sz="900" dirty="0"/>
                        <a:t>?</a:t>
                      </a:r>
                      <a:endParaRPr lang="en-GB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14168"/>
                  </a:ext>
                </a:extLst>
              </a:tr>
              <a:tr h="262279">
                <a:tc rowSpan="6">
                  <a:txBody>
                    <a:bodyPr/>
                    <a:lstStyle/>
                    <a:p>
                      <a:pPr algn="ctr"/>
                      <a:r>
                        <a:rPr lang="fi-FI" sz="900" dirty="0" err="1"/>
                        <a:t>Unconjugate</a:t>
                      </a:r>
                      <a:r>
                        <a:rPr lang="fi-FI" sz="900" dirty="0"/>
                        <a:t> </a:t>
                      </a:r>
                      <a:r>
                        <a:rPr lang="fi-FI" sz="900" dirty="0" err="1"/>
                        <a:t>normal</a:t>
                      </a:r>
                      <a:endParaRPr lang="en-GB" sz="9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PCA-6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17906"/>
                  </a:ext>
                </a:extLst>
              </a:tr>
              <a:tr h="262279">
                <a:tc vMerge="1"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PCA-3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372741"/>
                  </a:ext>
                </a:extLst>
              </a:tr>
              <a:tr h="262279">
                <a:tc vMerge="1"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PCA-</a:t>
                      </a:r>
                      <a:r>
                        <a:rPr lang="fi-FI" sz="900" dirty="0" err="1"/>
                        <a:t>all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903558"/>
                  </a:ext>
                </a:extLst>
              </a:tr>
              <a:tr h="262279">
                <a:tc vMerge="1"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Custom-5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621116"/>
                  </a:ext>
                </a:extLst>
              </a:tr>
              <a:tr h="262279">
                <a:tc vMerge="1"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Original data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350951"/>
                  </a:ext>
                </a:extLst>
              </a:tr>
              <a:tr h="262279">
                <a:tc vMerge="1"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noProof="0" dirty="0"/>
                        <a:t>Standardized</a:t>
                      </a:r>
                      <a:r>
                        <a:rPr lang="fi-FI" sz="900" dirty="0"/>
                        <a:t> data</a:t>
                      </a:r>
                      <a:endParaRPr lang="en-GB" sz="9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679676"/>
                  </a:ext>
                </a:extLst>
              </a:tr>
              <a:tr h="262279">
                <a:tc rowSpan="6">
                  <a:txBody>
                    <a:bodyPr/>
                    <a:lstStyle/>
                    <a:p>
                      <a:pPr algn="ctr"/>
                      <a:r>
                        <a:rPr lang="fi-FI" sz="900" dirty="0" err="1"/>
                        <a:t>Student’s</a:t>
                      </a:r>
                      <a:r>
                        <a:rPr lang="fi-FI" sz="900" dirty="0"/>
                        <a:t> T</a:t>
                      </a:r>
                      <a:endParaRPr lang="en-GB" sz="9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i-FI" sz="900"/>
                        <a:t>PCA-6</a:t>
                      </a:r>
                      <a:endParaRPr lang="en-GB" sz="9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44764103"/>
                  </a:ext>
                </a:extLst>
              </a:tr>
              <a:tr h="262279">
                <a:tc vMerge="1"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/>
                        <a:t>PCA-3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536790"/>
                  </a:ext>
                </a:extLst>
              </a:tr>
              <a:tr h="262279">
                <a:tc vMerge="1"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/>
                        <a:t>PCA-all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569710"/>
                  </a:ext>
                </a:extLst>
              </a:tr>
              <a:tr h="262279">
                <a:tc vMerge="1"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/>
                        <a:t>Custom-5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509103"/>
                  </a:ext>
                </a:extLst>
              </a:tr>
              <a:tr h="262279">
                <a:tc vMerge="1"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/>
                        <a:t>Original data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072931"/>
                  </a:ext>
                </a:extLst>
              </a:tr>
              <a:tr h="262279">
                <a:tc vMerge="1"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noProof="0" dirty="0"/>
                        <a:t>Standardized</a:t>
                      </a:r>
                      <a:r>
                        <a:rPr lang="fi-FI" sz="900" dirty="0"/>
                        <a:t> data</a:t>
                      </a:r>
                      <a:endParaRPr lang="en-GB" sz="9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6239240"/>
                  </a:ext>
                </a:extLst>
              </a:tr>
              <a:tr h="262279">
                <a:tc rowSpan="6">
                  <a:txBody>
                    <a:bodyPr/>
                    <a:lstStyle/>
                    <a:p>
                      <a:pPr algn="ctr"/>
                      <a:r>
                        <a:rPr lang="fi-FI" sz="900" dirty="0"/>
                        <a:t>Cauchy’s</a:t>
                      </a:r>
                      <a:endParaRPr lang="en-GB" sz="9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PCA-6</a:t>
                      </a:r>
                      <a:endParaRPr lang="en-GB" sz="9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979905"/>
                  </a:ext>
                </a:extLst>
              </a:tr>
              <a:tr h="262279">
                <a:tc vMerge="1"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PCA-3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892694"/>
                  </a:ext>
                </a:extLst>
              </a:tr>
              <a:tr h="262279">
                <a:tc vMerge="1"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PCA-</a:t>
                      </a:r>
                      <a:r>
                        <a:rPr lang="fi-FI" sz="900" dirty="0" err="1"/>
                        <a:t>all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960228"/>
                  </a:ext>
                </a:extLst>
              </a:tr>
              <a:tr h="262279">
                <a:tc vMerge="1"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Custom-5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457499"/>
                  </a:ext>
                </a:extLst>
              </a:tr>
              <a:tr h="262279">
                <a:tc vMerge="1"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900" dirty="0"/>
                        <a:t>Original data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024748"/>
                  </a:ext>
                </a:extLst>
              </a:tr>
              <a:tr h="262279">
                <a:tc vMerge="1"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noProof="0" dirty="0"/>
                        <a:t>Standardized</a:t>
                      </a:r>
                      <a:r>
                        <a:rPr lang="fi-FI" sz="900" dirty="0"/>
                        <a:t> data</a:t>
                      </a:r>
                      <a:endParaRPr lang="en-GB" sz="9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325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2332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in paikkamerkki 1">
            <a:extLst>
              <a:ext uri="{FF2B5EF4-FFF2-40B4-BE49-F238E27FC236}">
                <a16:creationId xmlns:a16="http://schemas.microsoft.com/office/drawing/2014/main" id="{ADE51406-A7A8-4AA8-8C2E-C6FAA1A38163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fi-FI" dirty="0" err="1"/>
              <a:t>Introduction</a:t>
            </a:r>
            <a:endParaRPr lang="en-GB" dirty="0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5D3DE726-7482-48D4-86FA-5CFEB5A9A6A9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Bayesian workflow and analysis to breast cancer dataset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Binary</a:t>
            </a:r>
            <a:r>
              <a:rPr lang="fi-FI" dirty="0"/>
              <a:t> </a:t>
            </a:r>
            <a:r>
              <a:rPr lang="fi-FI" dirty="0" err="1"/>
              <a:t>classification</a:t>
            </a:r>
            <a:r>
              <a:rPr lang="fi-FI" dirty="0"/>
              <a:t> </a:t>
            </a:r>
            <a:r>
              <a:rPr lang="fi-FI" dirty="0" err="1"/>
              <a:t>task</a:t>
            </a:r>
            <a:endParaRPr lang="fi-FI" dirty="0"/>
          </a:p>
          <a:p>
            <a:pPr marL="971550" lvl="1" indent="-342900"/>
            <a:r>
              <a:rPr lang="en-GB" dirty="0"/>
              <a:t>Multiple logistic regression models</a:t>
            </a:r>
          </a:p>
          <a:p>
            <a:pPr marL="1147763" lvl="2" indent="-342900"/>
            <a:r>
              <a:rPr lang="en-GB" dirty="0"/>
              <a:t>Models differ by the used priors and chosen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Models compared using leave-one-out cross-validation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Predictive performance was evaluated on the best model</a:t>
            </a:r>
          </a:p>
        </p:txBody>
      </p:sp>
    </p:spTree>
    <p:extLst>
      <p:ext uri="{BB962C8B-B14F-4D97-AF65-F5344CB8AC3E}">
        <p14:creationId xmlns:p14="http://schemas.microsoft.com/office/powerpoint/2010/main" val="655476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in paikkamerkki 1">
            <a:extLst>
              <a:ext uri="{FF2B5EF4-FFF2-40B4-BE49-F238E27FC236}">
                <a16:creationId xmlns:a16="http://schemas.microsoft.com/office/drawing/2014/main" id="{DB969AB2-7114-43B4-81CE-AB6F4335C877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fi-FI" dirty="0"/>
              <a:t>Wisconsin </a:t>
            </a:r>
            <a:r>
              <a:rPr lang="fi-FI" dirty="0" err="1"/>
              <a:t>breast</a:t>
            </a:r>
            <a:r>
              <a:rPr lang="fi-FI" dirty="0"/>
              <a:t> </a:t>
            </a:r>
            <a:r>
              <a:rPr lang="fi-FI" dirty="0" err="1"/>
              <a:t>cancer</a:t>
            </a:r>
            <a:r>
              <a:rPr lang="fi-FI" dirty="0"/>
              <a:t> data set</a:t>
            </a:r>
            <a:endParaRPr lang="en-GB" dirty="0"/>
          </a:p>
          <a:p>
            <a:endParaRPr lang="en-GB" dirty="0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94113ECE-1BF5-4A2C-975B-50D1E038A363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fi-FI" dirty="0"/>
              <a:t>Total of 10 numerical features with binary labels (M, B)</a:t>
            </a:r>
          </a:p>
          <a:p>
            <a:r>
              <a:rPr lang="en-GB" dirty="0"/>
              <a:t>569 measurements of fine needle aspiration extractions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DEC449EB-5EFC-4671-9081-27935A556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183" y="1056033"/>
            <a:ext cx="3933825" cy="3714750"/>
          </a:xfrm>
          <a:prstGeom prst="rect">
            <a:avLst/>
          </a:prstGeom>
        </p:spPr>
      </p:pic>
      <p:cxnSp>
        <p:nvCxnSpPr>
          <p:cNvPr id="8" name="Suora yhdysviiva 7">
            <a:extLst>
              <a:ext uri="{FF2B5EF4-FFF2-40B4-BE49-F238E27FC236}">
                <a16:creationId xmlns:a16="http://schemas.microsoft.com/office/drawing/2014/main" id="{6794E90A-90BB-4324-99E7-E42B6BABCD5C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4541427" y="1043249"/>
            <a:ext cx="0" cy="372753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542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in paikkamerkki 1">
            <a:extLst>
              <a:ext uri="{FF2B5EF4-FFF2-40B4-BE49-F238E27FC236}">
                <a16:creationId xmlns:a16="http://schemas.microsoft.com/office/drawing/2014/main" id="{7071E864-6145-4D9B-8D4B-7A05D40F4DE4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fi-FI" dirty="0" err="1"/>
              <a:t>Models</a:t>
            </a:r>
            <a:endParaRPr lang="en-GB" dirty="0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894C9B51-83EA-4688-8A77-7F9024EFDA41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292880" y="1043249"/>
            <a:ext cx="4150122" cy="3360944"/>
          </a:xfrm>
        </p:spPr>
        <p:txBody>
          <a:bodyPr/>
          <a:lstStyle/>
          <a:p>
            <a:r>
              <a:rPr lang="fi-FI" dirty="0" err="1"/>
              <a:t>Base</a:t>
            </a:r>
            <a:r>
              <a:rPr lang="fi-FI" dirty="0"/>
              <a:t> </a:t>
            </a:r>
            <a:r>
              <a:rPr lang="fi-FI" dirty="0" err="1"/>
              <a:t>model</a:t>
            </a:r>
            <a:r>
              <a:rPr lang="fi-FI" dirty="0"/>
              <a:t> </a:t>
            </a:r>
            <a:endParaRPr lang="en-GB" sz="1600" dirty="0"/>
          </a:p>
          <a:p>
            <a:pPr lvl="1"/>
            <a:r>
              <a:rPr lang="en-GB" sz="1600" dirty="0"/>
              <a:t>Linear correlation between features and predictions</a:t>
            </a:r>
          </a:p>
          <a:p>
            <a:pPr lvl="2"/>
            <a:r>
              <a:rPr lang="en-GB" sz="1100" dirty="0"/>
              <a:t> </a:t>
            </a:r>
          </a:p>
          <a:p>
            <a:pPr marL="628650" lvl="2" indent="0">
              <a:buNone/>
            </a:pPr>
            <a:endParaRPr lang="en-GB" sz="1600" dirty="0"/>
          </a:p>
          <a:p>
            <a:pPr lvl="1"/>
            <a:r>
              <a:rPr lang="en-GB" sz="1600" dirty="0"/>
              <a:t>Bayesian formula </a:t>
            </a:r>
          </a:p>
          <a:p>
            <a:pPr lvl="2"/>
            <a:r>
              <a:rPr lang="en-GB" sz="1100" dirty="0"/>
              <a:t> </a:t>
            </a:r>
          </a:p>
          <a:p>
            <a:pPr marL="628650" lvl="2" indent="0">
              <a:buNone/>
            </a:pPr>
            <a:endParaRPr lang="en-GB" sz="1100" dirty="0"/>
          </a:p>
          <a:p>
            <a:pPr lvl="1"/>
            <a:r>
              <a:rPr lang="en-GB" sz="1600" dirty="0"/>
              <a:t>Likelihood</a:t>
            </a:r>
          </a:p>
          <a:p>
            <a:pPr lvl="2"/>
            <a:r>
              <a:rPr lang="en-GB" sz="1100" dirty="0"/>
              <a:t> </a:t>
            </a:r>
          </a:p>
          <a:p>
            <a:r>
              <a:rPr lang="fi-FI" sz="1600" dirty="0"/>
              <a:t>Link function </a:t>
            </a:r>
            <a:r>
              <a:rPr lang="en-GB" sz="1600" dirty="0"/>
              <a:t>and its inverse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pPr lvl="1"/>
            <a:endParaRPr lang="en-GB" sz="1600" dirty="0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C54BAE0B-07CC-4FE2-ACEA-A269D2E5A6B1}"/>
              </a:ext>
            </a:extLst>
          </p:cNvPr>
          <p:cNvSpPr>
            <a:spLocks noGrp="1"/>
          </p:cNvSpPr>
          <p:nvPr>
            <p:ph type="body" sz="half" idx="12"/>
          </p:nvPr>
        </p:nvSpPr>
        <p:spPr/>
        <p:txBody>
          <a:bodyPr/>
          <a:lstStyle/>
          <a:p>
            <a:r>
              <a:rPr lang="fi-FI" dirty="0" err="1"/>
              <a:t>Priors</a:t>
            </a:r>
            <a:endParaRPr lang="fi-FI" dirty="0"/>
          </a:p>
          <a:p>
            <a:pPr lvl="1"/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weakly</a:t>
            </a:r>
            <a:r>
              <a:rPr lang="fi-FI" dirty="0"/>
              <a:t> </a:t>
            </a:r>
            <a:r>
              <a:rPr lang="fi-FI" dirty="0" err="1"/>
              <a:t>informative</a:t>
            </a:r>
            <a:endParaRPr lang="fi-FI" dirty="0"/>
          </a:p>
          <a:p>
            <a:pPr lvl="1"/>
            <a:r>
              <a:rPr lang="en-GB" dirty="0"/>
              <a:t>Three different prior choices</a:t>
            </a:r>
          </a:p>
          <a:p>
            <a:pPr lvl="2"/>
            <a:r>
              <a:rPr lang="en-GB" dirty="0" err="1"/>
              <a:t>Unconjugate</a:t>
            </a:r>
            <a:r>
              <a:rPr lang="en-GB" dirty="0"/>
              <a:t> normal- prior </a:t>
            </a:r>
          </a:p>
          <a:p>
            <a:pPr lvl="2"/>
            <a:r>
              <a:rPr lang="en-GB" dirty="0"/>
              <a:t>Student’s t- prior</a:t>
            </a:r>
          </a:p>
          <a:p>
            <a:pPr lvl="2"/>
            <a:r>
              <a:rPr lang="en-GB" dirty="0" err="1"/>
              <a:t>Cauchys</a:t>
            </a:r>
            <a:r>
              <a:rPr lang="en-GB" dirty="0"/>
              <a:t>- prior</a:t>
            </a:r>
          </a:p>
          <a:p>
            <a:pPr lvl="2"/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C1844766-F009-4149-A4D5-C97FFE492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59" y="1901411"/>
            <a:ext cx="3305175" cy="247650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FAA415A3-00CF-442B-8456-0A95506D3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59" y="3277917"/>
            <a:ext cx="1943100" cy="314325"/>
          </a:xfrm>
          <a:prstGeom prst="rect">
            <a:avLst/>
          </a:prstGeom>
        </p:spPr>
      </p:pic>
      <p:pic>
        <p:nvPicPr>
          <p:cNvPr id="10" name="Kuva 9">
            <a:extLst>
              <a:ext uri="{FF2B5EF4-FFF2-40B4-BE49-F238E27FC236}">
                <a16:creationId xmlns:a16="http://schemas.microsoft.com/office/drawing/2014/main" id="{CCF5A66A-8CC7-4C1C-9A6A-70320C77C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759" y="2645945"/>
            <a:ext cx="2209800" cy="247650"/>
          </a:xfrm>
          <a:prstGeom prst="rect">
            <a:avLst/>
          </a:prstGeom>
        </p:spPr>
      </p:pic>
      <p:pic>
        <p:nvPicPr>
          <p:cNvPr id="9" name="Kuva 4">
            <a:extLst>
              <a:ext uri="{FF2B5EF4-FFF2-40B4-BE49-F238E27FC236}">
                <a16:creationId xmlns:a16="http://schemas.microsoft.com/office/drawing/2014/main" id="{81F5D972-2D34-4455-8FE8-93E9DD6FF0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944" y="3875582"/>
            <a:ext cx="1905000" cy="523875"/>
          </a:xfrm>
          <a:prstGeom prst="rect">
            <a:avLst/>
          </a:prstGeom>
        </p:spPr>
      </p:pic>
      <p:pic>
        <p:nvPicPr>
          <p:cNvPr id="11" name="Kuva 6">
            <a:extLst>
              <a:ext uri="{FF2B5EF4-FFF2-40B4-BE49-F238E27FC236}">
                <a16:creationId xmlns:a16="http://schemas.microsoft.com/office/drawing/2014/main" id="{0DC79116-60F6-430A-957F-E1F4358DD6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9346" y="3860071"/>
            <a:ext cx="26574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3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text 1">
            <a:extLst>
              <a:ext uri="{FF2B5EF4-FFF2-40B4-BE49-F238E27FC236}">
                <a16:creationId xmlns:a16="http://schemas.microsoft.com/office/drawing/2014/main" id="{2AD3AA6A-ED45-4B00-8636-B9C80E961A66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Data processing pipeline</a:t>
            </a:r>
          </a:p>
          <a:p>
            <a:endParaRPr lang="en-US" dirty="0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10E7A87-E358-4506-A5E0-417078DBFFC1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292327" y="886584"/>
            <a:ext cx="8492897" cy="360173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Data preprocessing </a:t>
            </a:r>
            <a:r>
              <a:rPr lang="en-US" sz="1400" b="0" dirty="0">
                <a:solidFill>
                  <a:schemeClr val="accent3"/>
                </a:solidFill>
              </a:rPr>
              <a:t>(standardization, PCA, feature selection)</a:t>
            </a:r>
            <a:r>
              <a:rPr lang="en-US" sz="1200" b="0" dirty="0"/>
              <a:t>	</a:t>
            </a:r>
          </a:p>
          <a:p>
            <a:pPr lvl="1" indent="0">
              <a:buNone/>
            </a:pPr>
            <a:r>
              <a:rPr lang="en-US" sz="1400" b="0" dirty="0"/>
              <a:t>set of 6 different datasets (Origin, Standardized, Custom-5, PCA-all, PCA-6, PCA-3)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Data splitting </a:t>
            </a:r>
            <a:r>
              <a:rPr lang="en-US" sz="1400" b="0" dirty="0">
                <a:solidFill>
                  <a:schemeClr val="accent3"/>
                </a:solidFill>
              </a:rPr>
              <a:t>(setting apart 20 percent of points for final evaluation)</a:t>
            </a:r>
          </a:p>
          <a:p>
            <a:pPr lvl="1" indent="0">
              <a:buNone/>
            </a:pPr>
            <a:r>
              <a:rPr lang="en-US" sz="1400" b="0" dirty="0"/>
              <a:t>train and test sets of the prepared datasets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Stan model compilation </a:t>
            </a:r>
            <a:r>
              <a:rPr lang="en-US" sz="1400" b="0" dirty="0">
                <a:solidFill>
                  <a:schemeClr val="accent3"/>
                </a:solidFill>
              </a:rPr>
              <a:t>(classifiers differentiated by priors, flexible regarding feature counts)</a:t>
            </a:r>
          </a:p>
          <a:p>
            <a:pPr lvl="1" indent="0">
              <a:buNone/>
            </a:pPr>
            <a:r>
              <a:rPr lang="en-US" sz="1400" b="0" dirty="0"/>
              <a:t>set of 3 interchangeable </a:t>
            </a:r>
            <a:r>
              <a:rPr lang="en-US" sz="1400" b="0" dirty="0" err="1"/>
              <a:t>StanModel</a:t>
            </a:r>
            <a:r>
              <a:rPr lang="en-US" sz="1400" b="0" dirty="0"/>
              <a:t> objects (Normal, Student-T, Cauchy)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Default sampling </a:t>
            </a:r>
            <a:r>
              <a:rPr lang="en-US" sz="1400" b="0" dirty="0">
                <a:solidFill>
                  <a:schemeClr val="accent3"/>
                </a:solidFill>
              </a:rPr>
              <a:t>(all combinations of models with train datasets</a:t>
            </a:r>
            <a:r>
              <a:rPr lang="en-US" sz="1800" b="0" dirty="0">
                <a:solidFill>
                  <a:schemeClr val="accent3"/>
                </a:solidFill>
              </a:rPr>
              <a:t>) </a:t>
            </a:r>
          </a:p>
          <a:p>
            <a:pPr lvl="1" indent="0">
              <a:buNone/>
            </a:pPr>
            <a:r>
              <a:rPr lang="en-US" sz="1400" b="0" dirty="0"/>
              <a:t>many warnings (divergences, </a:t>
            </a:r>
            <a:r>
              <a:rPr lang="en-US" sz="1400" dirty="0" err="1"/>
              <a:t>R</a:t>
            </a:r>
            <a:r>
              <a:rPr lang="en-US" sz="1400" b="0" dirty="0" err="1"/>
              <a:t>hat</a:t>
            </a:r>
            <a:r>
              <a:rPr lang="en-US" sz="1400" b="0" dirty="0"/>
              <a:t> &gt; 1.1, </a:t>
            </a:r>
            <a:r>
              <a:rPr lang="en-US" sz="1400" b="0" dirty="0" err="1"/>
              <a:t>k_patero</a:t>
            </a:r>
            <a:r>
              <a:rPr lang="en-US" sz="1400" b="0" dirty="0"/>
              <a:t> &gt; 0.7, tree depth saturation)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Tunning stan options </a:t>
            </a:r>
            <a:r>
              <a:rPr lang="en-US" sz="1400" b="0" dirty="0">
                <a:solidFill>
                  <a:schemeClr val="accent3"/>
                </a:solidFill>
              </a:rPr>
              <a:t>(finally setting </a:t>
            </a:r>
            <a:r>
              <a:rPr lang="en-US" sz="1400" b="0" dirty="0" err="1">
                <a:solidFill>
                  <a:schemeClr val="accent3"/>
                </a:solidFill>
              </a:rPr>
              <a:t>max_treedepth</a:t>
            </a:r>
            <a:r>
              <a:rPr lang="en-US" sz="1400" b="0" dirty="0">
                <a:solidFill>
                  <a:schemeClr val="accent3"/>
                </a:solidFill>
              </a:rPr>
              <a:t> = 15, </a:t>
            </a:r>
            <a:r>
              <a:rPr lang="en-US" sz="1400" b="0" dirty="0" err="1">
                <a:solidFill>
                  <a:schemeClr val="accent3"/>
                </a:solidFill>
              </a:rPr>
              <a:t>iter_count</a:t>
            </a:r>
            <a:r>
              <a:rPr lang="en-US" sz="1400" b="0" dirty="0">
                <a:solidFill>
                  <a:schemeClr val="accent3"/>
                </a:solidFill>
              </a:rPr>
              <a:t> = 2200, rest to default)</a:t>
            </a:r>
          </a:p>
          <a:p>
            <a:pPr lvl="1" indent="0">
              <a:buNone/>
            </a:pPr>
            <a:r>
              <a:rPr lang="en-US" sz="1400" dirty="0"/>
              <a:t>o</a:t>
            </a:r>
            <a:r>
              <a:rPr lang="en-US" sz="1400" b="0" dirty="0"/>
              <a:t>nly few warnings regarding </a:t>
            </a:r>
            <a:r>
              <a:rPr lang="en-US" sz="1400" b="0" dirty="0" err="1"/>
              <a:t>k_patero</a:t>
            </a:r>
            <a:r>
              <a:rPr lang="en-US" sz="1400" b="0" dirty="0"/>
              <a:t> &gt; 0.7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Generating posterior draws </a:t>
            </a:r>
            <a:r>
              <a:rPr lang="en-US" sz="1400" b="0" dirty="0">
                <a:solidFill>
                  <a:schemeClr val="accent3"/>
                </a:solidFill>
              </a:rPr>
              <a:t>(all combinations of models with both test and train datasets)</a:t>
            </a:r>
          </a:p>
          <a:p>
            <a:pPr lvl="1" indent="0">
              <a:buNone/>
            </a:pPr>
            <a:r>
              <a:rPr lang="en-US" sz="1400" dirty="0"/>
              <a:t>s</a:t>
            </a:r>
            <a:r>
              <a:rPr lang="en-US" sz="1400" b="0" dirty="0"/>
              <a:t>et of 18 </a:t>
            </a:r>
            <a:r>
              <a:rPr lang="en-US" sz="1400" dirty="0"/>
              <a:t>StanFit4Model </a:t>
            </a:r>
            <a:r>
              <a:rPr lang="en-US" sz="1400" b="0" dirty="0"/>
              <a:t>objects</a:t>
            </a:r>
            <a:r>
              <a:rPr lang="en-US" sz="1400" dirty="0"/>
              <a:t> with point-wise log-likelihoods and posterior draws for both splits</a:t>
            </a:r>
          </a:p>
          <a:p>
            <a:br>
              <a:rPr lang="en-US" b="0" dirty="0"/>
            </a:br>
            <a:r>
              <a:rPr lang="en-US" b="0" dirty="0"/>
              <a:t>  </a:t>
            </a:r>
          </a:p>
          <a:p>
            <a:endParaRPr lang="en-US" dirty="0"/>
          </a:p>
        </p:txBody>
      </p:sp>
      <p:sp>
        <p:nvSpPr>
          <p:cNvPr id="4" name="Šipka: doprava 3">
            <a:extLst>
              <a:ext uri="{FF2B5EF4-FFF2-40B4-BE49-F238E27FC236}">
                <a16:creationId xmlns:a16="http://schemas.microsoft.com/office/drawing/2014/main" id="{3ADF8264-493C-4328-8D15-93D5342D3902}"/>
              </a:ext>
            </a:extLst>
          </p:cNvPr>
          <p:cNvSpPr/>
          <p:nvPr/>
        </p:nvSpPr>
        <p:spPr>
          <a:xfrm>
            <a:off x="490758" y="1208931"/>
            <a:ext cx="343948" cy="19375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5" name="Šipka: doprava 4">
            <a:extLst>
              <a:ext uri="{FF2B5EF4-FFF2-40B4-BE49-F238E27FC236}">
                <a16:creationId xmlns:a16="http://schemas.microsoft.com/office/drawing/2014/main" id="{51D04324-F703-4F02-B63C-ADC75D7C6FC7}"/>
              </a:ext>
            </a:extLst>
          </p:cNvPr>
          <p:cNvSpPr/>
          <p:nvPr/>
        </p:nvSpPr>
        <p:spPr>
          <a:xfrm>
            <a:off x="490758" y="1843732"/>
            <a:ext cx="343948" cy="20133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6" name="Šipka: doprava 5">
            <a:extLst>
              <a:ext uri="{FF2B5EF4-FFF2-40B4-BE49-F238E27FC236}">
                <a16:creationId xmlns:a16="http://schemas.microsoft.com/office/drawing/2014/main" id="{4342037D-4290-495B-859A-B0E4B61213AD}"/>
              </a:ext>
            </a:extLst>
          </p:cNvPr>
          <p:cNvSpPr/>
          <p:nvPr/>
        </p:nvSpPr>
        <p:spPr>
          <a:xfrm>
            <a:off x="490758" y="2456159"/>
            <a:ext cx="343948" cy="20133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7" name="Šipka: doprava 6">
            <a:extLst>
              <a:ext uri="{FF2B5EF4-FFF2-40B4-BE49-F238E27FC236}">
                <a16:creationId xmlns:a16="http://schemas.microsoft.com/office/drawing/2014/main" id="{1C4D86E4-CA21-4AE9-8D2E-F20C36889BD8}"/>
              </a:ext>
            </a:extLst>
          </p:cNvPr>
          <p:cNvSpPr/>
          <p:nvPr/>
        </p:nvSpPr>
        <p:spPr>
          <a:xfrm>
            <a:off x="490758" y="3068586"/>
            <a:ext cx="343948" cy="20133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8" name="Šipka: doprava 7">
            <a:extLst>
              <a:ext uri="{FF2B5EF4-FFF2-40B4-BE49-F238E27FC236}">
                <a16:creationId xmlns:a16="http://schemas.microsoft.com/office/drawing/2014/main" id="{F5447779-E005-4873-97E6-4A2E98E4DF1C}"/>
              </a:ext>
            </a:extLst>
          </p:cNvPr>
          <p:cNvSpPr/>
          <p:nvPr/>
        </p:nvSpPr>
        <p:spPr>
          <a:xfrm>
            <a:off x="471184" y="3681013"/>
            <a:ext cx="343948" cy="20133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9" name="Šipka: doprava 8">
            <a:extLst>
              <a:ext uri="{FF2B5EF4-FFF2-40B4-BE49-F238E27FC236}">
                <a16:creationId xmlns:a16="http://schemas.microsoft.com/office/drawing/2014/main" id="{A30AD609-0F5B-4B1F-85E1-7AB8EEAC77A9}"/>
              </a:ext>
            </a:extLst>
          </p:cNvPr>
          <p:cNvSpPr/>
          <p:nvPr/>
        </p:nvSpPr>
        <p:spPr>
          <a:xfrm>
            <a:off x="483011" y="4291049"/>
            <a:ext cx="343948" cy="20133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613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in paikkamerkki 1">
            <a:extLst>
              <a:ext uri="{FF2B5EF4-FFF2-40B4-BE49-F238E27FC236}">
                <a16:creationId xmlns:a16="http://schemas.microsoft.com/office/drawing/2014/main" id="{B4AFC390-9F26-45FC-9F6C-11B093CDFD28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fi-FI" dirty="0"/>
              <a:t>Comparison and sensitivity</a:t>
            </a:r>
            <a:endParaRPr lang="en-GB" dirty="0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7D6B0AEE-95F4-49D5-9240-9709C305DFB9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344155" y="1089474"/>
            <a:ext cx="8019174" cy="2936212"/>
          </a:xfrm>
        </p:spPr>
        <p:txBody>
          <a:bodyPr/>
          <a:lstStyle/>
          <a:p>
            <a:pPr marL="0" indent="0">
              <a:buNone/>
            </a:pPr>
            <a:r>
              <a:rPr lang="en-US" sz="1600" b="0" dirty="0"/>
              <a:t>No significant differences in scores (</a:t>
            </a:r>
            <a:r>
              <a:rPr lang="en-US" sz="1600" b="0" dirty="0" err="1"/>
              <a:t>elpd</a:t>
            </a:r>
            <a:r>
              <a:rPr lang="en-US" sz="1600" b="0" dirty="0"/>
              <a:t>, accuracy) for most dataset-prior combinations.</a:t>
            </a:r>
          </a:p>
          <a:p>
            <a:pPr marL="0" indent="0">
              <a:buNone/>
            </a:pPr>
            <a:r>
              <a:rPr lang="en-US" sz="1600" b="0" dirty="0"/>
              <a:t> 	  </a:t>
            </a:r>
            <a:r>
              <a:rPr lang="en-US" sz="1400" b="0" dirty="0"/>
              <a:t>The classification is robust to changes in priors, dimensions and preprocessing.</a:t>
            </a:r>
          </a:p>
          <a:p>
            <a:pPr marL="0" indent="0">
              <a:buNone/>
            </a:pPr>
            <a:r>
              <a:rPr lang="en-US" sz="1600" dirty="0"/>
              <a:t>Other findings:</a:t>
            </a:r>
          </a:p>
          <a:p>
            <a:r>
              <a:rPr lang="en-US" sz="1400" b="0" dirty="0"/>
              <a:t>both train and test accuracies </a:t>
            </a:r>
            <a:br>
              <a:rPr lang="en-US" sz="1400" b="0" dirty="0"/>
            </a:br>
            <a:r>
              <a:rPr lang="en-US" sz="1400" b="0" dirty="0"/>
              <a:t>were consistently around 0.91</a:t>
            </a:r>
          </a:p>
          <a:p>
            <a:r>
              <a:rPr lang="en-US" sz="1400" b="0" dirty="0"/>
              <a:t>most of </a:t>
            </a:r>
            <a:r>
              <a:rPr lang="en-US" sz="1400" b="0" dirty="0" err="1"/>
              <a:t>elpd</a:t>
            </a:r>
            <a:r>
              <a:rPr lang="en-US" sz="1400" b="0" dirty="0"/>
              <a:t> values (loo) differed</a:t>
            </a:r>
            <a:br>
              <a:rPr lang="en-US" sz="1400" b="0" dirty="0"/>
            </a:br>
            <a:r>
              <a:rPr lang="en-US" sz="1400" b="0" dirty="0"/>
              <a:t>only insignificantly</a:t>
            </a:r>
          </a:p>
          <a:p>
            <a:r>
              <a:rPr lang="en-US" sz="1400" b="0" dirty="0"/>
              <a:t>standardization was necessary</a:t>
            </a:r>
          </a:p>
          <a:p>
            <a:r>
              <a:rPr lang="en-US" sz="1400" b="0" dirty="0"/>
              <a:t>5 features was enough</a:t>
            </a:r>
          </a:p>
          <a:p>
            <a:r>
              <a:rPr lang="en-US" sz="1400" b="0" dirty="0"/>
              <a:t>warnings were not fully eliminated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E700A68E-2F82-4F5D-A69A-FC7CB4292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392" y="1797946"/>
            <a:ext cx="5370409" cy="2643766"/>
          </a:xfrm>
          <a:prstGeom prst="rect">
            <a:avLst/>
          </a:prstGeom>
        </p:spPr>
      </p:pic>
      <p:sp>
        <p:nvSpPr>
          <p:cNvPr id="9" name="Šipka: doprava 8">
            <a:extLst>
              <a:ext uri="{FF2B5EF4-FFF2-40B4-BE49-F238E27FC236}">
                <a16:creationId xmlns:a16="http://schemas.microsoft.com/office/drawing/2014/main" id="{15D9A054-9679-428A-ADF1-571729FFE960}"/>
              </a:ext>
            </a:extLst>
          </p:cNvPr>
          <p:cNvSpPr/>
          <p:nvPr/>
        </p:nvSpPr>
        <p:spPr>
          <a:xfrm>
            <a:off x="665514" y="1440859"/>
            <a:ext cx="343948" cy="20133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10731ED6-5500-4755-91BF-B48843C7DB1F}"/>
              </a:ext>
            </a:extLst>
          </p:cNvPr>
          <p:cNvSpPr txBox="1"/>
          <p:nvPr/>
        </p:nvSpPr>
        <p:spPr>
          <a:xfrm>
            <a:off x="3556392" y="4510104"/>
            <a:ext cx="5370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Fig 1: Table comparing scores reached by sampling all combinations of priors and datasets. </a:t>
            </a:r>
          </a:p>
        </p:txBody>
      </p:sp>
    </p:spTree>
    <p:extLst>
      <p:ext uri="{BB962C8B-B14F-4D97-AF65-F5344CB8AC3E}">
        <p14:creationId xmlns:p14="http://schemas.microsoft.com/office/powerpoint/2010/main" val="696009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text 1">
            <a:extLst>
              <a:ext uri="{FF2B5EF4-FFF2-40B4-BE49-F238E27FC236}">
                <a16:creationId xmlns:a16="http://schemas.microsoft.com/office/drawing/2014/main" id="{D97C0E1E-9E8F-4810-A4DF-8763A608554E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Detailed characteristics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E1D404CB-5389-4835-8BCF-C672E90E0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80" y="1428750"/>
            <a:ext cx="5553075" cy="2286000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C317043B-F4F5-4641-9F78-8E6C472D7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786" y="1565375"/>
            <a:ext cx="3208962" cy="2155916"/>
          </a:xfrm>
          <a:prstGeom prst="rect">
            <a:avLst/>
          </a:prstGeom>
        </p:spPr>
      </p:pic>
      <p:sp>
        <p:nvSpPr>
          <p:cNvPr id="11" name="TextovéPole 10">
            <a:extLst>
              <a:ext uri="{FF2B5EF4-FFF2-40B4-BE49-F238E27FC236}">
                <a16:creationId xmlns:a16="http://schemas.microsoft.com/office/drawing/2014/main" id="{092C4C36-06B5-40A7-B4D4-EC4F9FE34B82}"/>
              </a:ext>
            </a:extLst>
          </p:cNvPr>
          <p:cNvSpPr txBox="1"/>
          <p:nvPr/>
        </p:nvSpPr>
        <p:spPr>
          <a:xfrm>
            <a:off x="311145" y="3714749"/>
            <a:ext cx="53704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Fig 2: Table summarizing the resulting statistics and diagnostics of the normal-prior model parameters trained on the PCA-6 dataset.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5E92EE26-041C-4FE7-A62A-78BE21A8B99F}"/>
              </a:ext>
            </a:extLst>
          </p:cNvPr>
          <p:cNvSpPr txBox="1"/>
          <p:nvPr/>
        </p:nvSpPr>
        <p:spPr>
          <a:xfrm>
            <a:off x="5898786" y="3714750"/>
            <a:ext cx="2991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Fig 3: Scatter plot of k-</a:t>
            </a:r>
            <a:r>
              <a:rPr lang="en-US" sz="1000" i="1" dirty="0" err="1"/>
              <a:t>patero</a:t>
            </a:r>
            <a:r>
              <a:rPr lang="en-US" sz="1000" i="1" dirty="0"/>
              <a:t> diagnostics of the normal-prior model trained on the PCA-6 dataset. </a:t>
            </a: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1AAA1221-2A33-4883-9B3F-119B0A258097}"/>
              </a:ext>
            </a:extLst>
          </p:cNvPr>
          <p:cNvSpPr txBox="1"/>
          <p:nvPr/>
        </p:nvSpPr>
        <p:spPr>
          <a:xfrm>
            <a:off x="617806" y="689458"/>
            <a:ext cx="6886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of logit classifier with normal prior trained on first 6 PCs (PCA-6 + Normal).</a:t>
            </a:r>
          </a:p>
        </p:txBody>
      </p:sp>
      <p:cxnSp>
        <p:nvCxnSpPr>
          <p:cNvPr id="16" name="Přímá spojnice se šipkou 15">
            <a:extLst>
              <a:ext uri="{FF2B5EF4-FFF2-40B4-BE49-F238E27FC236}">
                <a16:creationId xmlns:a16="http://schemas.microsoft.com/office/drawing/2014/main" id="{3495BB42-B2E2-4064-8C8D-6591AD646DDB}"/>
              </a:ext>
            </a:extLst>
          </p:cNvPr>
          <p:cNvCxnSpPr>
            <a:cxnSpLocks/>
          </p:cNvCxnSpPr>
          <p:nvPr/>
        </p:nvCxnSpPr>
        <p:spPr>
          <a:xfrm flipH="1">
            <a:off x="7817980" y="1341690"/>
            <a:ext cx="88302" cy="223685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99EC2636-255C-4780-B5EA-43CCDF91F75B}"/>
              </a:ext>
            </a:extLst>
          </p:cNvPr>
          <p:cNvSpPr txBox="1"/>
          <p:nvPr/>
        </p:nvSpPr>
        <p:spPr>
          <a:xfrm>
            <a:off x="7026113" y="1041523"/>
            <a:ext cx="191590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Often cause a warning</a:t>
            </a:r>
          </a:p>
        </p:txBody>
      </p:sp>
      <p:cxnSp>
        <p:nvCxnSpPr>
          <p:cNvPr id="22" name="Přímá spojnice se šipkou 21">
            <a:extLst>
              <a:ext uri="{FF2B5EF4-FFF2-40B4-BE49-F238E27FC236}">
                <a16:creationId xmlns:a16="http://schemas.microsoft.com/office/drawing/2014/main" id="{E43E964B-7FB7-40A2-98F3-9AE13CF54C30}"/>
              </a:ext>
            </a:extLst>
          </p:cNvPr>
          <p:cNvCxnSpPr>
            <a:cxnSpLocks/>
          </p:cNvCxnSpPr>
          <p:nvPr/>
        </p:nvCxnSpPr>
        <p:spPr>
          <a:xfrm>
            <a:off x="8246692" y="1341690"/>
            <a:ext cx="228324" cy="290557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660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in paikkamerkki 1">
            <a:extLst>
              <a:ext uri="{FF2B5EF4-FFF2-40B4-BE49-F238E27FC236}">
                <a16:creationId xmlns:a16="http://schemas.microsoft.com/office/drawing/2014/main" id="{3F04C0BC-746E-45F3-A9FE-123BEBAEC1DF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fi-FI" dirty="0"/>
              <a:t>Predictive performance</a:t>
            </a:r>
            <a:endParaRPr lang="en-GB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CF1ACEFA-971E-4EE2-A1B8-CC7D9F0C8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317" y="1190682"/>
            <a:ext cx="3286125" cy="2819400"/>
          </a:xfrm>
          <a:prstGeom prst="rect">
            <a:avLst/>
          </a:prstGeom>
        </p:spPr>
      </p:pic>
      <p:cxnSp>
        <p:nvCxnSpPr>
          <p:cNvPr id="7" name="Přímá spojnice se šipkou 6">
            <a:extLst>
              <a:ext uri="{FF2B5EF4-FFF2-40B4-BE49-F238E27FC236}">
                <a16:creationId xmlns:a16="http://schemas.microsoft.com/office/drawing/2014/main" id="{6F4D6DCA-9FFF-4FF7-9BF6-50F9A9DDF2AC}"/>
              </a:ext>
            </a:extLst>
          </p:cNvPr>
          <p:cNvCxnSpPr>
            <a:cxnSpLocks/>
          </p:cNvCxnSpPr>
          <p:nvPr/>
        </p:nvCxnSpPr>
        <p:spPr>
          <a:xfrm flipV="1">
            <a:off x="4469450" y="3076090"/>
            <a:ext cx="1532554" cy="709697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ovéPole 9">
            <a:extLst>
              <a:ext uri="{FF2B5EF4-FFF2-40B4-BE49-F238E27FC236}">
                <a16:creationId xmlns:a16="http://schemas.microsoft.com/office/drawing/2014/main" id="{BE9693F9-F11C-4100-9472-031E035A25E1}"/>
              </a:ext>
            </a:extLst>
          </p:cNvPr>
          <p:cNvSpPr txBox="1"/>
          <p:nvPr/>
        </p:nvSpPr>
        <p:spPr>
          <a:xfrm>
            <a:off x="647716" y="3710000"/>
            <a:ext cx="404149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10 % of malignant tumors uncaught is a problem...</a:t>
            </a:r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324D11D1-1F7C-432C-8236-8D8CBCFEC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38" y="1340962"/>
            <a:ext cx="4114800" cy="1390650"/>
          </a:xfrm>
          <a:prstGeom prst="rect">
            <a:avLst/>
          </a:prstGeom>
        </p:spPr>
      </p:pic>
      <p:sp>
        <p:nvSpPr>
          <p:cNvPr id="20" name="TextovéPole 19">
            <a:extLst>
              <a:ext uri="{FF2B5EF4-FFF2-40B4-BE49-F238E27FC236}">
                <a16:creationId xmlns:a16="http://schemas.microsoft.com/office/drawing/2014/main" id="{2CB13642-98DE-4DB9-987F-D60185E1125A}"/>
              </a:ext>
            </a:extLst>
          </p:cNvPr>
          <p:cNvSpPr txBox="1"/>
          <p:nvPr/>
        </p:nvSpPr>
        <p:spPr>
          <a:xfrm>
            <a:off x="5337347" y="4010082"/>
            <a:ext cx="3190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Fig 5: Confusion matrix of Normal prior model for test split of PCA-6 dataset. Horizontally normalized.</a:t>
            </a: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8A6EAA7E-0D55-4107-802B-553CAFFCA52D}"/>
              </a:ext>
            </a:extLst>
          </p:cNvPr>
          <p:cNvSpPr txBox="1"/>
          <p:nvPr/>
        </p:nvSpPr>
        <p:spPr>
          <a:xfrm>
            <a:off x="439105" y="2834164"/>
            <a:ext cx="4278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Fig4: Classification scores of Normal prior model for test split of PCA-6 dataset.</a:t>
            </a:r>
          </a:p>
        </p:txBody>
      </p: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EE6238CD-C999-4C5F-A1D3-C3294376119F}"/>
              </a:ext>
            </a:extLst>
          </p:cNvPr>
          <p:cNvSpPr txBox="1"/>
          <p:nvPr/>
        </p:nvSpPr>
        <p:spPr>
          <a:xfrm>
            <a:off x="617806" y="689458"/>
            <a:ext cx="6886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of logit classifier with normal prior trained on first 6 PCs (PCA-6 + Normal).</a:t>
            </a:r>
          </a:p>
        </p:txBody>
      </p:sp>
    </p:spTree>
    <p:extLst>
      <p:ext uri="{BB962C8B-B14F-4D97-AF65-F5344CB8AC3E}">
        <p14:creationId xmlns:p14="http://schemas.microsoft.com/office/powerpoint/2010/main" val="1894809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in paikkamerkki 1">
            <a:extLst>
              <a:ext uri="{FF2B5EF4-FFF2-40B4-BE49-F238E27FC236}">
                <a16:creationId xmlns:a16="http://schemas.microsoft.com/office/drawing/2014/main" id="{E077138F-93BB-4142-A885-E5636BA9E160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fi-FI" dirty="0"/>
              <a:t>Conclusions and improvements</a:t>
            </a:r>
            <a:endParaRPr lang="en-GB" dirty="0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17DE9A1E-1C0A-432C-8C6F-353DEABC85CE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GB" dirty="0"/>
              <a:t>What was learned…</a:t>
            </a:r>
          </a:p>
          <a:p>
            <a:endParaRPr lang="en-GB" dirty="0"/>
          </a:p>
          <a:p>
            <a:r>
              <a:rPr lang="en-GB" dirty="0"/>
              <a:t>We should have asked, what is the probability of the </a:t>
            </a:r>
            <a:r>
              <a:rPr lang="en-GB" dirty="0" err="1"/>
              <a:t>tumor</a:t>
            </a:r>
            <a:r>
              <a:rPr lang="en-GB" dirty="0"/>
              <a:t> being malignant instead of just fitting a binary classifier…</a:t>
            </a:r>
          </a:p>
        </p:txBody>
      </p:sp>
    </p:spTree>
    <p:extLst>
      <p:ext uri="{BB962C8B-B14F-4D97-AF65-F5344CB8AC3E}">
        <p14:creationId xmlns:p14="http://schemas.microsoft.com/office/powerpoint/2010/main" val="2552044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Aalto">
      <a:dk1>
        <a:sysClr val="windowText" lastClr="000000"/>
      </a:dk1>
      <a:lt1>
        <a:sysClr val="window" lastClr="FFFFFF"/>
      </a:lt1>
      <a:dk2>
        <a:srgbClr val="EE353B"/>
      </a:dk2>
      <a:lt2>
        <a:srgbClr val="F4787B"/>
      </a:lt2>
      <a:accent1>
        <a:srgbClr val="0C0C0C"/>
      </a:accent1>
      <a:accent2>
        <a:srgbClr val="595959"/>
      </a:accent2>
      <a:accent3>
        <a:srgbClr val="A5A5A5"/>
      </a:accent3>
      <a:accent4>
        <a:srgbClr val="D8D8D8"/>
      </a:accent4>
      <a:accent5>
        <a:srgbClr val="F2F2F2"/>
      </a:accent5>
      <a:accent6>
        <a:srgbClr val="FFFFFF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alto_169_red.potx" id="{539794F8-7F98-4DC0-8DA1-A44A674C1573}" vid="{20450917-CD55-41CA-AD82-8164D5413A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627</Words>
  <Application>Microsoft Office PowerPoint</Application>
  <PresentationFormat>Předvádění na obrazovce (16:9)</PresentationFormat>
  <Paragraphs>115</Paragraphs>
  <Slides>14</Slides>
  <Notes>3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14</vt:i4>
      </vt:variant>
    </vt:vector>
  </HeadingPairs>
  <TitlesOfParts>
    <vt:vector size="18" baseType="lpstr">
      <vt:lpstr>Arial</vt:lpstr>
      <vt:lpstr>Arial</vt:lpstr>
      <vt:lpstr>Calibri</vt:lpstr>
      <vt:lpstr>Office-teema</vt:lpstr>
      <vt:lpstr>BDA Project Presentation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BDA Project Presentation</dc:title>
  <dc:creator>Suchomel, Ales</dc:creator>
  <cp:lastModifiedBy>Suchomel, Ales</cp:lastModifiedBy>
  <cp:revision>19</cp:revision>
  <dcterms:created xsi:type="dcterms:W3CDTF">2020-12-12T23:25:15Z</dcterms:created>
  <dcterms:modified xsi:type="dcterms:W3CDTF">2020-12-13T02:19:04Z</dcterms:modified>
</cp:coreProperties>
</file>